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2"/>
  </p:notesMasterIdLst>
  <p:sldIdLst>
    <p:sldId id="319" r:id="rId5"/>
    <p:sldId id="395" r:id="rId6"/>
    <p:sldId id="350" r:id="rId7"/>
    <p:sldId id="404" r:id="rId8"/>
    <p:sldId id="406" r:id="rId9"/>
    <p:sldId id="418" r:id="rId10"/>
    <p:sldId id="401" r:id="rId11"/>
    <p:sldId id="402" r:id="rId12"/>
    <p:sldId id="403" r:id="rId13"/>
    <p:sldId id="416" r:id="rId14"/>
    <p:sldId id="396" r:id="rId15"/>
    <p:sldId id="397" r:id="rId16"/>
    <p:sldId id="349" r:id="rId17"/>
    <p:sldId id="413" r:id="rId18"/>
    <p:sldId id="414" r:id="rId19"/>
    <p:sldId id="409" r:id="rId20"/>
    <p:sldId id="408" r:id="rId21"/>
    <p:sldId id="410" r:id="rId22"/>
    <p:sldId id="425" r:id="rId23"/>
    <p:sldId id="426" r:id="rId24"/>
    <p:sldId id="427" r:id="rId25"/>
    <p:sldId id="424" r:id="rId26"/>
    <p:sldId id="423" r:id="rId27"/>
    <p:sldId id="419" r:id="rId28"/>
    <p:sldId id="420" r:id="rId29"/>
    <p:sldId id="421" r:id="rId30"/>
    <p:sldId id="322" r:id="rId31"/>
  </p:sldIdLst>
  <p:sldSz cx="12192000" cy="6858000"/>
  <p:notesSz cx="68580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IN Condensed" panose="020B0606040000020204" pitchFamily="34" charset="0"/>
      <p:regular r:id="rId37"/>
      <p:bold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Light" panose="00000400000000000000" pitchFamily="2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00"/>
    <a:srgbClr val="95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B62CB-6BF3-43AB-BDC7-DA302B80BDDA}" v="84" dt="2023-11-30T19:50:16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6357" autoAdjust="0"/>
  </p:normalViewPr>
  <p:slideViewPr>
    <p:cSldViewPr snapToGrid="0">
      <p:cViewPr>
        <p:scale>
          <a:sx n="66" d="100"/>
          <a:sy n="66" d="100"/>
        </p:scale>
        <p:origin x="1782" y="1062"/>
      </p:cViewPr>
      <p:guideLst/>
    </p:cSldViewPr>
  </p:slideViewPr>
  <p:outlineViewPr>
    <p:cViewPr>
      <p:scale>
        <a:sx n="33" d="100"/>
        <a:sy n="33" d="100"/>
      </p:scale>
      <p:origin x="0" y="-12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Penner" userId="8236c6ac-a58f-4829-91c9-3e98f148ceb6" providerId="ADAL" clId="{0B9B62CB-6BF3-43AB-BDC7-DA302B80BDDA}"/>
    <pc:docChg chg="undo redo custSel addSld delSld modSld sldOrd">
      <pc:chgData name="Dan Penner" userId="8236c6ac-a58f-4829-91c9-3e98f148ceb6" providerId="ADAL" clId="{0B9B62CB-6BF3-43AB-BDC7-DA302B80BDDA}" dt="2023-11-30T19:51:56.692" v="2261" actId="20577"/>
      <pc:docMkLst>
        <pc:docMk/>
      </pc:docMkLst>
      <pc:sldChg chg="modSp mod">
        <pc:chgData name="Dan Penner" userId="8236c6ac-a58f-4829-91c9-3e98f148ceb6" providerId="ADAL" clId="{0B9B62CB-6BF3-43AB-BDC7-DA302B80BDDA}" dt="2023-11-30T19:44:37.065" v="1397" actId="20577"/>
        <pc:sldMkLst>
          <pc:docMk/>
          <pc:sldMk cId="1834706853" sldId="319"/>
        </pc:sldMkLst>
        <pc:spChg chg="mod">
          <ac:chgData name="Dan Penner" userId="8236c6ac-a58f-4829-91c9-3e98f148ceb6" providerId="ADAL" clId="{0B9B62CB-6BF3-43AB-BDC7-DA302B80BDDA}" dt="2023-11-30T19:44:37.065" v="1397" actId="20577"/>
          <ac:spMkLst>
            <pc:docMk/>
            <pc:sldMk cId="1834706853" sldId="319"/>
            <ac:spMk id="6" creationId="{1D8AE037-26B8-4169-B546-E1CE3313E415}"/>
          </ac:spMkLst>
        </pc:spChg>
      </pc:sldChg>
      <pc:sldChg chg="modSp mod">
        <pc:chgData name="Dan Penner" userId="8236c6ac-a58f-4829-91c9-3e98f148ceb6" providerId="ADAL" clId="{0B9B62CB-6BF3-43AB-BDC7-DA302B80BDDA}" dt="2023-11-30T19:48:25.958" v="2132" actId="20577"/>
        <pc:sldMkLst>
          <pc:docMk/>
          <pc:sldMk cId="3620635526" sldId="397"/>
        </pc:sldMkLst>
        <pc:spChg chg="mod">
          <ac:chgData name="Dan Penner" userId="8236c6ac-a58f-4829-91c9-3e98f148ceb6" providerId="ADAL" clId="{0B9B62CB-6BF3-43AB-BDC7-DA302B80BDDA}" dt="2023-11-30T19:25:14.497" v="379" actId="20577"/>
          <ac:spMkLst>
            <pc:docMk/>
            <pc:sldMk cId="3620635526" sldId="397"/>
            <ac:spMk id="2" creationId="{CE1FD414-4735-2E8C-9938-481DE9813350}"/>
          </ac:spMkLst>
        </pc:spChg>
        <pc:spChg chg="mod">
          <ac:chgData name="Dan Penner" userId="8236c6ac-a58f-4829-91c9-3e98f148ceb6" providerId="ADAL" clId="{0B9B62CB-6BF3-43AB-BDC7-DA302B80BDDA}" dt="2023-11-30T19:48:25.958" v="2132" actId="20577"/>
          <ac:spMkLst>
            <pc:docMk/>
            <pc:sldMk cId="3620635526" sldId="397"/>
            <ac:spMk id="3" creationId="{DB5F2C68-E6F5-5838-D2A9-899AF8D6DA36}"/>
          </ac:spMkLst>
        </pc:spChg>
      </pc:sldChg>
      <pc:sldChg chg="modSp mod">
        <pc:chgData name="Dan Penner" userId="8236c6ac-a58f-4829-91c9-3e98f148ceb6" providerId="ADAL" clId="{0B9B62CB-6BF3-43AB-BDC7-DA302B80BDDA}" dt="2023-11-30T19:48:58.416" v="2151" actId="20577"/>
        <pc:sldMkLst>
          <pc:docMk/>
          <pc:sldMk cId="12188575" sldId="408"/>
        </pc:sldMkLst>
        <pc:spChg chg="mod">
          <ac:chgData name="Dan Penner" userId="8236c6ac-a58f-4829-91c9-3e98f148ceb6" providerId="ADAL" clId="{0B9B62CB-6BF3-43AB-BDC7-DA302B80BDDA}" dt="2023-11-30T19:43:02.251" v="1366" actId="14100"/>
          <ac:spMkLst>
            <pc:docMk/>
            <pc:sldMk cId="12188575" sldId="408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48:58.416" v="2151" actId="20577"/>
          <ac:graphicFrameMkLst>
            <pc:docMk/>
            <pc:sldMk cId="12188575" sldId="408"/>
            <ac:graphicFrameMk id="4" creationId="{CEFF6EDC-AE16-6EDD-87E9-50E397167D69}"/>
          </ac:graphicFrameMkLst>
        </pc:graphicFrameChg>
      </pc:sldChg>
      <pc:sldChg chg="modSp mod">
        <pc:chgData name="Dan Penner" userId="8236c6ac-a58f-4829-91c9-3e98f148ceb6" providerId="ADAL" clId="{0B9B62CB-6BF3-43AB-BDC7-DA302B80BDDA}" dt="2023-11-30T19:48:53.841" v="2144" actId="20577"/>
        <pc:sldMkLst>
          <pc:docMk/>
          <pc:sldMk cId="3865554468" sldId="409"/>
        </pc:sldMkLst>
        <pc:spChg chg="mod">
          <ac:chgData name="Dan Penner" userId="8236c6ac-a58f-4829-91c9-3e98f148ceb6" providerId="ADAL" clId="{0B9B62CB-6BF3-43AB-BDC7-DA302B80BDDA}" dt="2023-11-30T19:48:48.852" v="2137" actId="20577"/>
          <ac:spMkLst>
            <pc:docMk/>
            <pc:sldMk cId="3865554468" sldId="409"/>
            <ac:spMk id="2" creationId="{F41BDBE8-2851-FA2A-F0C3-0ACAD619EBE0}"/>
          </ac:spMkLst>
        </pc:spChg>
        <pc:graphicFrameChg chg="mod">
          <ac:chgData name="Dan Penner" userId="8236c6ac-a58f-4829-91c9-3e98f148ceb6" providerId="ADAL" clId="{0B9B62CB-6BF3-43AB-BDC7-DA302B80BDDA}" dt="2023-11-30T19:48:53.841" v="2144" actId="20577"/>
          <ac:graphicFrameMkLst>
            <pc:docMk/>
            <pc:sldMk cId="3865554468" sldId="409"/>
            <ac:graphicFrameMk id="4" creationId="{CEFF6EDC-AE16-6EDD-87E9-50E397167D69}"/>
          </ac:graphicFrameMkLst>
        </pc:graphicFrameChg>
      </pc:sldChg>
      <pc:sldChg chg="modSp mod">
        <pc:chgData name="Dan Penner" userId="8236c6ac-a58f-4829-91c9-3e98f148ceb6" providerId="ADAL" clId="{0B9B62CB-6BF3-43AB-BDC7-DA302B80BDDA}" dt="2023-11-30T19:49:54.696" v="2205" actId="20577"/>
        <pc:sldMkLst>
          <pc:docMk/>
          <pc:sldMk cId="310229779" sldId="410"/>
        </pc:sldMkLst>
        <pc:spChg chg="mod">
          <ac:chgData name="Dan Penner" userId="8236c6ac-a58f-4829-91c9-3e98f148ceb6" providerId="ADAL" clId="{0B9B62CB-6BF3-43AB-BDC7-DA302B80BDDA}" dt="2023-11-30T19:49:17.173" v="2162" actId="1076"/>
          <ac:spMkLst>
            <pc:docMk/>
            <pc:sldMk cId="310229779" sldId="410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49:54.696" v="2205" actId="20577"/>
          <ac:graphicFrameMkLst>
            <pc:docMk/>
            <pc:sldMk cId="310229779" sldId="410"/>
            <ac:graphicFrameMk id="4" creationId="{CEFF6EDC-AE16-6EDD-87E9-50E397167D69}"/>
          </ac:graphicFrameMkLst>
        </pc:graphicFrameChg>
      </pc:sldChg>
      <pc:sldChg chg="del">
        <pc:chgData name="Dan Penner" userId="8236c6ac-a58f-4829-91c9-3e98f148ceb6" providerId="ADAL" clId="{0B9B62CB-6BF3-43AB-BDC7-DA302B80BDDA}" dt="2023-11-30T19:29:36.441" v="434" actId="47"/>
        <pc:sldMkLst>
          <pc:docMk/>
          <pc:sldMk cId="2684819756" sldId="411"/>
        </pc:sldMkLst>
      </pc:sldChg>
      <pc:sldChg chg="del">
        <pc:chgData name="Dan Penner" userId="8236c6ac-a58f-4829-91c9-3e98f148ceb6" providerId="ADAL" clId="{0B9B62CB-6BF3-43AB-BDC7-DA302B80BDDA}" dt="2023-11-30T19:29:38.166" v="435" actId="47"/>
        <pc:sldMkLst>
          <pc:docMk/>
          <pc:sldMk cId="3635408575" sldId="412"/>
        </pc:sldMkLst>
      </pc:sldChg>
      <pc:sldChg chg="modSp mod">
        <pc:chgData name="Dan Penner" userId="8236c6ac-a58f-4829-91c9-3e98f148ceb6" providerId="ADAL" clId="{0B9B62CB-6BF3-43AB-BDC7-DA302B80BDDA}" dt="2023-11-30T19:48:38.557" v="2134" actId="20577"/>
        <pc:sldMkLst>
          <pc:docMk/>
          <pc:sldMk cId="506035218" sldId="414"/>
        </pc:sldMkLst>
        <pc:spChg chg="mod">
          <ac:chgData name="Dan Penner" userId="8236c6ac-a58f-4829-91c9-3e98f148ceb6" providerId="ADAL" clId="{0B9B62CB-6BF3-43AB-BDC7-DA302B80BDDA}" dt="2023-11-30T19:48:38.557" v="2134" actId="20577"/>
          <ac:spMkLst>
            <pc:docMk/>
            <pc:sldMk cId="506035218" sldId="414"/>
            <ac:spMk id="22" creationId="{615CEDD6-9E7F-A7FA-1C96-BC7C23B204D4}"/>
          </ac:spMkLst>
        </pc:spChg>
      </pc:sldChg>
      <pc:sldChg chg="modSp del mod">
        <pc:chgData name="Dan Penner" userId="8236c6ac-a58f-4829-91c9-3e98f148ceb6" providerId="ADAL" clId="{0B9B62CB-6BF3-43AB-BDC7-DA302B80BDDA}" dt="2023-11-30T19:25:10.883" v="367" actId="47"/>
        <pc:sldMkLst>
          <pc:docMk/>
          <pc:sldMk cId="2725337906" sldId="415"/>
        </pc:sldMkLst>
        <pc:spChg chg="mod">
          <ac:chgData name="Dan Penner" userId="8236c6ac-a58f-4829-91c9-3e98f148ceb6" providerId="ADAL" clId="{0B9B62CB-6BF3-43AB-BDC7-DA302B80BDDA}" dt="2023-11-30T19:24:57.323" v="366" actId="20577"/>
          <ac:spMkLst>
            <pc:docMk/>
            <pc:sldMk cId="2725337906" sldId="415"/>
            <ac:spMk id="9" creationId="{DA6C8E74-B37B-A1FB-AA91-3D7ECF0A3DA6}"/>
          </ac:spMkLst>
        </pc:spChg>
      </pc:sldChg>
      <pc:sldChg chg="modSp mod">
        <pc:chgData name="Dan Penner" userId="8236c6ac-a58f-4829-91c9-3e98f148ceb6" providerId="ADAL" clId="{0B9B62CB-6BF3-43AB-BDC7-DA302B80BDDA}" dt="2023-11-30T19:44:49.343" v="1399" actId="20577"/>
        <pc:sldMkLst>
          <pc:docMk/>
          <pc:sldMk cId="2203416461" sldId="416"/>
        </pc:sldMkLst>
        <pc:spChg chg="mod">
          <ac:chgData name="Dan Penner" userId="8236c6ac-a58f-4829-91c9-3e98f148ceb6" providerId="ADAL" clId="{0B9B62CB-6BF3-43AB-BDC7-DA302B80BDDA}" dt="2023-11-30T19:44:49.343" v="1399" actId="20577"/>
          <ac:spMkLst>
            <pc:docMk/>
            <pc:sldMk cId="2203416461" sldId="416"/>
            <ac:spMk id="2" creationId="{4B749A99-D7ED-FD43-8D3B-81E4E58893A0}"/>
          </ac:spMkLst>
        </pc:spChg>
      </pc:sldChg>
      <pc:sldChg chg="modSp mod">
        <pc:chgData name="Dan Penner" userId="8236c6ac-a58f-4829-91c9-3e98f148ceb6" providerId="ADAL" clId="{0B9B62CB-6BF3-43AB-BDC7-DA302B80BDDA}" dt="2023-11-30T19:42:29.291" v="1351" actId="404"/>
        <pc:sldMkLst>
          <pc:docMk/>
          <pc:sldMk cId="2901411950" sldId="420"/>
        </pc:sldMkLst>
        <pc:spChg chg="mod">
          <ac:chgData name="Dan Penner" userId="8236c6ac-a58f-4829-91c9-3e98f148ceb6" providerId="ADAL" clId="{0B9B62CB-6BF3-43AB-BDC7-DA302B80BDDA}" dt="2023-11-30T19:26:57.734" v="406" actId="20577"/>
          <ac:spMkLst>
            <pc:docMk/>
            <pc:sldMk cId="2901411950" sldId="420"/>
            <ac:spMk id="4" creationId="{6E6E90FE-EB77-5719-20DB-0EB12F3B0698}"/>
          </ac:spMkLst>
        </pc:spChg>
        <pc:spChg chg="mod">
          <ac:chgData name="Dan Penner" userId="8236c6ac-a58f-4829-91c9-3e98f148ceb6" providerId="ADAL" clId="{0B9B62CB-6BF3-43AB-BDC7-DA302B80BDDA}" dt="2023-11-30T19:42:29.291" v="1351" actId="404"/>
          <ac:spMkLst>
            <pc:docMk/>
            <pc:sldMk cId="2901411950" sldId="420"/>
            <ac:spMk id="10" creationId="{D4424304-B99D-D839-0F9D-467848F0685E}"/>
          </ac:spMkLst>
        </pc:spChg>
        <pc:graphicFrameChg chg="modGraphic">
          <ac:chgData name="Dan Penner" userId="8236c6ac-a58f-4829-91c9-3e98f148ceb6" providerId="ADAL" clId="{0B9B62CB-6BF3-43AB-BDC7-DA302B80BDDA}" dt="2023-11-30T19:05:52.633" v="7" actId="20577"/>
          <ac:graphicFrameMkLst>
            <pc:docMk/>
            <pc:sldMk cId="2901411950" sldId="420"/>
            <ac:graphicFrameMk id="2" creationId="{E916EE9C-72F0-AB0F-2351-14D9C822668B}"/>
          </ac:graphicFrameMkLst>
        </pc:graphicFrameChg>
      </pc:sldChg>
      <pc:sldChg chg="modSp mod">
        <pc:chgData name="Dan Penner" userId="8236c6ac-a58f-4829-91c9-3e98f148ceb6" providerId="ADAL" clId="{0B9B62CB-6BF3-43AB-BDC7-DA302B80BDDA}" dt="2023-11-30T19:51:56.692" v="2261" actId="20577"/>
        <pc:sldMkLst>
          <pc:docMk/>
          <pc:sldMk cId="3300744580" sldId="421"/>
        </pc:sldMkLst>
        <pc:spChg chg="mod">
          <ac:chgData name="Dan Penner" userId="8236c6ac-a58f-4829-91c9-3e98f148ceb6" providerId="ADAL" clId="{0B9B62CB-6BF3-43AB-BDC7-DA302B80BDDA}" dt="2023-11-30T19:51:56.692" v="2261" actId="20577"/>
          <ac:spMkLst>
            <pc:docMk/>
            <pc:sldMk cId="3300744580" sldId="421"/>
            <ac:spMk id="3" creationId="{E0C1FF96-D00D-EDBB-3DE8-0E50F7038D1D}"/>
          </ac:spMkLst>
        </pc:spChg>
      </pc:sldChg>
      <pc:sldChg chg="del">
        <pc:chgData name="Dan Penner" userId="8236c6ac-a58f-4829-91c9-3e98f148ceb6" providerId="ADAL" clId="{0B9B62CB-6BF3-43AB-BDC7-DA302B80BDDA}" dt="2023-11-30T19:29:39.806" v="436" actId="47"/>
        <pc:sldMkLst>
          <pc:docMk/>
          <pc:sldMk cId="646857062" sldId="422"/>
        </pc:sldMkLst>
      </pc:sldChg>
      <pc:sldChg chg="modSp mod ord">
        <pc:chgData name="Dan Penner" userId="8236c6ac-a58f-4829-91c9-3e98f148ceb6" providerId="ADAL" clId="{0B9B62CB-6BF3-43AB-BDC7-DA302B80BDDA}" dt="2023-11-30T19:50:16.157" v="2240" actId="20577"/>
        <pc:sldMkLst>
          <pc:docMk/>
          <pc:sldMk cId="2849665672" sldId="423"/>
        </pc:sldMkLst>
        <pc:graphicFrameChg chg="mod">
          <ac:chgData name="Dan Penner" userId="8236c6ac-a58f-4829-91c9-3e98f148ceb6" providerId="ADAL" clId="{0B9B62CB-6BF3-43AB-BDC7-DA302B80BDDA}" dt="2023-11-30T19:50:16.157" v="2240" actId="20577"/>
          <ac:graphicFrameMkLst>
            <pc:docMk/>
            <pc:sldMk cId="2849665672" sldId="423"/>
            <ac:graphicFrameMk id="4" creationId="{CEFF6EDC-AE16-6EDD-87E9-50E397167D69}"/>
          </ac:graphicFrameMkLst>
        </pc:graphicFrameChg>
      </pc:sldChg>
      <pc:sldChg chg="modSp add mod ord">
        <pc:chgData name="Dan Penner" userId="8236c6ac-a58f-4829-91c9-3e98f148ceb6" providerId="ADAL" clId="{0B9B62CB-6BF3-43AB-BDC7-DA302B80BDDA}" dt="2023-11-30T19:50:11.886" v="2233" actId="20577"/>
        <pc:sldMkLst>
          <pc:docMk/>
          <pc:sldMk cId="31271574" sldId="424"/>
        </pc:sldMkLst>
        <pc:spChg chg="mod">
          <ac:chgData name="Dan Penner" userId="8236c6ac-a58f-4829-91c9-3e98f148ceb6" providerId="ADAL" clId="{0B9B62CB-6BF3-43AB-BDC7-DA302B80BDDA}" dt="2023-11-30T19:17:15.023" v="204" actId="14100"/>
          <ac:spMkLst>
            <pc:docMk/>
            <pc:sldMk cId="31271574" sldId="424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50:11.886" v="2233" actId="20577"/>
          <ac:graphicFrameMkLst>
            <pc:docMk/>
            <pc:sldMk cId="31271574" sldId="424"/>
            <ac:graphicFrameMk id="4" creationId="{CEFF6EDC-AE16-6EDD-87E9-50E397167D69}"/>
          </ac:graphicFrameMkLst>
        </pc:graphicFrameChg>
      </pc:sldChg>
      <pc:sldChg chg="modSp add mod">
        <pc:chgData name="Dan Penner" userId="8236c6ac-a58f-4829-91c9-3e98f148ceb6" providerId="ADAL" clId="{0B9B62CB-6BF3-43AB-BDC7-DA302B80BDDA}" dt="2023-11-30T19:49:59.990" v="2212" actId="20577"/>
        <pc:sldMkLst>
          <pc:docMk/>
          <pc:sldMk cId="245094773" sldId="425"/>
        </pc:sldMkLst>
        <pc:spChg chg="mod">
          <ac:chgData name="Dan Penner" userId="8236c6ac-a58f-4829-91c9-3e98f148ceb6" providerId="ADAL" clId="{0B9B62CB-6BF3-43AB-BDC7-DA302B80BDDA}" dt="2023-11-30T19:49:27.344" v="2173" actId="1076"/>
          <ac:spMkLst>
            <pc:docMk/>
            <pc:sldMk cId="245094773" sldId="425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49:59.990" v="2212" actId="20577"/>
          <ac:graphicFrameMkLst>
            <pc:docMk/>
            <pc:sldMk cId="245094773" sldId="425"/>
            <ac:graphicFrameMk id="4" creationId="{CEFF6EDC-AE16-6EDD-87E9-50E397167D69}"/>
          </ac:graphicFrameMkLst>
        </pc:graphicFrameChg>
      </pc:sldChg>
      <pc:sldChg chg="modSp add mod">
        <pc:chgData name="Dan Penner" userId="8236c6ac-a58f-4829-91c9-3e98f148ceb6" providerId="ADAL" clId="{0B9B62CB-6BF3-43AB-BDC7-DA302B80BDDA}" dt="2023-11-30T19:50:04.071" v="2219" actId="20577"/>
        <pc:sldMkLst>
          <pc:docMk/>
          <pc:sldMk cId="2051307616" sldId="426"/>
        </pc:sldMkLst>
        <pc:spChg chg="mod">
          <ac:chgData name="Dan Penner" userId="8236c6ac-a58f-4829-91c9-3e98f148ceb6" providerId="ADAL" clId="{0B9B62CB-6BF3-43AB-BDC7-DA302B80BDDA}" dt="2023-11-30T19:49:36.009" v="2185" actId="1076"/>
          <ac:spMkLst>
            <pc:docMk/>
            <pc:sldMk cId="2051307616" sldId="426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50:04.071" v="2219" actId="20577"/>
          <ac:graphicFrameMkLst>
            <pc:docMk/>
            <pc:sldMk cId="2051307616" sldId="426"/>
            <ac:graphicFrameMk id="4" creationId="{CEFF6EDC-AE16-6EDD-87E9-50E397167D69}"/>
          </ac:graphicFrameMkLst>
        </pc:graphicFrameChg>
      </pc:sldChg>
      <pc:sldChg chg="modSp add mod">
        <pc:chgData name="Dan Penner" userId="8236c6ac-a58f-4829-91c9-3e98f148ceb6" providerId="ADAL" clId="{0B9B62CB-6BF3-43AB-BDC7-DA302B80BDDA}" dt="2023-11-30T19:50:08.015" v="2226" actId="20577"/>
        <pc:sldMkLst>
          <pc:docMk/>
          <pc:sldMk cId="2128945438" sldId="427"/>
        </pc:sldMkLst>
        <pc:spChg chg="mod">
          <ac:chgData name="Dan Penner" userId="8236c6ac-a58f-4829-91c9-3e98f148ceb6" providerId="ADAL" clId="{0B9B62CB-6BF3-43AB-BDC7-DA302B80BDDA}" dt="2023-11-30T19:49:44.311" v="2198" actId="1076"/>
          <ac:spMkLst>
            <pc:docMk/>
            <pc:sldMk cId="2128945438" sldId="427"/>
            <ac:spMk id="2" creationId="{7A5C0BB4-B78D-2FC2-7862-B88ACBFBC531}"/>
          </ac:spMkLst>
        </pc:spChg>
        <pc:graphicFrameChg chg="mod">
          <ac:chgData name="Dan Penner" userId="8236c6ac-a58f-4829-91c9-3e98f148ceb6" providerId="ADAL" clId="{0B9B62CB-6BF3-43AB-BDC7-DA302B80BDDA}" dt="2023-11-30T19:50:08.015" v="2226" actId="20577"/>
          <ac:graphicFrameMkLst>
            <pc:docMk/>
            <pc:sldMk cId="2128945438" sldId="427"/>
            <ac:graphicFrameMk id="4" creationId="{CEFF6EDC-AE16-6EDD-87E9-50E397167D6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44189287661"/>
          <c:y val="0.13826961501786328"/>
          <c:w val="0.83101753790210187"/>
          <c:h val="0.7673769212981717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Weekends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3135</c:v>
                </c:pt>
                <c:pt idx="1">
                  <c:v>1790</c:v>
                </c:pt>
                <c:pt idx="2">
                  <c:v>1951</c:v>
                </c:pt>
                <c:pt idx="3">
                  <c:v>2774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09-4CDF-82F3-B678B7F55D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8582367"/>
        <c:axId val="888583615"/>
      </c:lineChart>
      <c:catAx>
        <c:axId val="888582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83615"/>
        <c:crosses val="autoZero"/>
        <c:auto val="1"/>
        <c:lblAlgn val="ctr"/>
        <c:lblOffset val="100"/>
        <c:noMultiLvlLbl val="0"/>
      </c:catAx>
      <c:valAx>
        <c:axId val="88858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Number of Unique Devices</a:t>
                </a:r>
              </a:p>
            </c:rich>
          </c:tx>
          <c:layout>
            <c:manualLayout>
              <c:xMode val="edge"/>
              <c:yMode val="edge"/>
              <c:x val="2.0503144654088052E-2"/>
              <c:y val="0.44661019603204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82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400" b="1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141</c:v>
                </c:pt>
                <c:pt idx="1">
                  <c:v>237</c:v>
                </c:pt>
                <c:pt idx="2">
                  <c:v>234</c:v>
                </c:pt>
                <c:pt idx="3">
                  <c:v>346</c:v>
                </c:pt>
                <c:pt idx="4">
                  <c:v>245</c:v>
                </c:pt>
                <c:pt idx="5">
                  <c:v>249</c:v>
                </c:pt>
                <c:pt idx="6">
                  <c:v>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115</c:v>
                </c:pt>
                <c:pt idx="1">
                  <c:v>216</c:v>
                </c:pt>
                <c:pt idx="2">
                  <c:v>156</c:v>
                </c:pt>
                <c:pt idx="3">
                  <c:v>314</c:v>
                </c:pt>
                <c:pt idx="4">
                  <c:v>226</c:v>
                </c:pt>
                <c:pt idx="5">
                  <c:v>162</c:v>
                </c:pt>
                <c:pt idx="6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34925" cap="rnd">
              <a:solidFill>
                <a:schemeClr val="accent3">
                  <a:shade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193</c:v>
                </c:pt>
                <c:pt idx="1">
                  <c:v>211</c:v>
                </c:pt>
                <c:pt idx="2">
                  <c:v>195</c:v>
                </c:pt>
                <c:pt idx="3">
                  <c:v>302</c:v>
                </c:pt>
                <c:pt idx="4">
                  <c:v>218</c:v>
                </c:pt>
                <c:pt idx="5">
                  <c:v>99</c:v>
                </c:pt>
                <c:pt idx="6">
                  <c:v>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FE-488F-A2E8-F90F988F43F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ln w="349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bg1">
                    <a:lumMod val="9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313</c:v>
                </c:pt>
                <c:pt idx="1">
                  <c:v>515</c:v>
                </c:pt>
                <c:pt idx="2">
                  <c:v>312</c:v>
                </c:pt>
                <c:pt idx="3">
                  <c:v>306</c:v>
                </c:pt>
                <c:pt idx="4">
                  <c:v>248</c:v>
                </c:pt>
                <c:pt idx="5">
                  <c:v>110</c:v>
                </c:pt>
                <c:pt idx="6">
                  <c:v>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A2-4A7F-A97A-F93A2E3EB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#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254150262467191"/>
          <c:y val="0.43621248117620703"/>
          <c:w val="6.5750000000000003E-2"/>
          <c:h val="0.19016437401997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238</c:v>
                </c:pt>
                <c:pt idx="1">
                  <c:v>232</c:v>
                </c:pt>
                <c:pt idx="2">
                  <c:v>203</c:v>
                </c:pt>
                <c:pt idx="3">
                  <c:v>256</c:v>
                </c:pt>
                <c:pt idx="4">
                  <c:v>204</c:v>
                </c:pt>
                <c:pt idx="5">
                  <c:v>200</c:v>
                </c:pt>
                <c:pt idx="6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26</c:v>
                </c:pt>
                <c:pt idx="1">
                  <c:v>33</c:v>
                </c:pt>
                <c:pt idx="2">
                  <c:v>24</c:v>
                </c:pt>
                <c:pt idx="3">
                  <c:v>27</c:v>
                </c:pt>
                <c:pt idx="4">
                  <c:v>126</c:v>
                </c:pt>
                <c:pt idx="5">
                  <c:v>112</c:v>
                </c:pt>
                <c:pt idx="6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34925" cap="rnd">
              <a:solidFill>
                <a:schemeClr val="accent3">
                  <a:shade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106</c:v>
                </c:pt>
                <c:pt idx="1">
                  <c:v>106</c:v>
                </c:pt>
                <c:pt idx="2">
                  <c:v>129</c:v>
                </c:pt>
                <c:pt idx="3">
                  <c:v>111</c:v>
                </c:pt>
                <c:pt idx="4">
                  <c:v>83</c:v>
                </c:pt>
                <c:pt idx="5">
                  <c:v>34</c:v>
                </c:pt>
                <c:pt idx="6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FE-488F-A2E8-F90F988F43F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ln w="349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bg1">
                    <a:lumMod val="9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94</c:v>
                </c:pt>
                <c:pt idx="1">
                  <c:v>100</c:v>
                </c:pt>
                <c:pt idx="2">
                  <c:v>102</c:v>
                </c:pt>
                <c:pt idx="3">
                  <c:v>82</c:v>
                </c:pt>
                <c:pt idx="4">
                  <c:v>86</c:v>
                </c:pt>
                <c:pt idx="5">
                  <c:v>47</c:v>
                </c:pt>
                <c:pt idx="6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EE-46C5-81CF-ECF64DF1E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#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99983595800524"/>
          <c:y val="0.25347657674303009"/>
          <c:w val="8.0541666666666664E-2"/>
          <c:h val="0.250316141617055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63</c:v>
                </c:pt>
                <c:pt idx="1">
                  <c:v>56</c:v>
                </c:pt>
                <c:pt idx="2">
                  <c:v>46</c:v>
                </c:pt>
                <c:pt idx="3">
                  <c:v>43</c:v>
                </c:pt>
                <c:pt idx="4">
                  <c:v>45</c:v>
                </c:pt>
                <c:pt idx="5">
                  <c:v>45</c:v>
                </c:pt>
                <c:pt idx="6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37</c:v>
                </c:pt>
                <c:pt idx="1">
                  <c:v>44</c:v>
                </c:pt>
                <c:pt idx="2">
                  <c:v>54</c:v>
                </c:pt>
                <c:pt idx="3">
                  <c:v>57</c:v>
                </c:pt>
                <c:pt idx="4">
                  <c:v>55</c:v>
                </c:pt>
                <c:pt idx="5">
                  <c:v>55</c:v>
                </c:pt>
                <c:pt idx="6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316650262467189"/>
          <c:y val="0.29085437537708903"/>
          <c:w val="0.10120849737532808"/>
          <c:h val="0.127575037647585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</c:v>
                </c:pt>
                <c:pt idx="1">
                  <c:v>13</c:v>
                </c:pt>
                <c:pt idx="2">
                  <c:v>13</c:v>
                </c:pt>
                <c:pt idx="3">
                  <c:v>8</c:v>
                </c:pt>
                <c:pt idx="4">
                  <c:v>36</c:v>
                </c:pt>
                <c:pt idx="5">
                  <c:v>41</c:v>
                </c:pt>
                <c:pt idx="6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82</c:v>
                </c:pt>
                <c:pt idx="1">
                  <c:v>87</c:v>
                </c:pt>
                <c:pt idx="2">
                  <c:v>87</c:v>
                </c:pt>
                <c:pt idx="3">
                  <c:v>92</c:v>
                </c:pt>
                <c:pt idx="4">
                  <c:v>64</c:v>
                </c:pt>
                <c:pt idx="5">
                  <c:v>59</c:v>
                </c:pt>
                <c:pt idx="6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316650262467189"/>
          <c:y val="0.29085437537708903"/>
          <c:w val="0.10120849737532808"/>
          <c:h val="0.127575037647585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35</c:v>
                </c:pt>
                <c:pt idx="1">
                  <c:v>33</c:v>
                </c:pt>
                <c:pt idx="2">
                  <c:v>40</c:v>
                </c:pt>
                <c:pt idx="3">
                  <c:v>27</c:v>
                </c:pt>
                <c:pt idx="4">
                  <c:v>28</c:v>
                </c:pt>
                <c:pt idx="5">
                  <c:v>26</c:v>
                </c:pt>
                <c:pt idx="6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65</c:v>
                </c:pt>
                <c:pt idx="1">
                  <c:v>67</c:v>
                </c:pt>
                <c:pt idx="2">
                  <c:v>60</c:v>
                </c:pt>
                <c:pt idx="3">
                  <c:v>73</c:v>
                </c:pt>
                <c:pt idx="4">
                  <c:v>72</c:v>
                </c:pt>
                <c:pt idx="5">
                  <c:v>74</c:v>
                </c:pt>
                <c:pt idx="6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316650262467189"/>
          <c:y val="0.29085437537708903"/>
          <c:w val="0.10120849737532808"/>
          <c:h val="0.127575037647585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16</c:v>
                </c:pt>
                <c:pt idx="2">
                  <c:v>25</c:v>
                </c:pt>
                <c:pt idx="3">
                  <c:v>21</c:v>
                </c:pt>
                <c:pt idx="4">
                  <c:v>26</c:v>
                </c:pt>
                <c:pt idx="5">
                  <c:v>30</c:v>
                </c:pt>
                <c:pt idx="6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77</c:v>
                </c:pt>
                <c:pt idx="1">
                  <c:v>84</c:v>
                </c:pt>
                <c:pt idx="2">
                  <c:v>75</c:v>
                </c:pt>
                <c:pt idx="3">
                  <c:v>79</c:v>
                </c:pt>
                <c:pt idx="4">
                  <c:v>74</c:v>
                </c:pt>
                <c:pt idx="5">
                  <c:v>70</c:v>
                </c:pt>
                <c:pt idx="6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316650262467189"/>
          <c:y val="0.29085437537708903"/>
          <c:w val="0.10120849737532808"/>
          <c:h val="0.127575037647585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37</c:v>
                </c:pt>
                <c:pt idx="1">
                  <c:v>44</c:v>
                </c:pt>
                <c:pt idx="2">
                  <c:v>54</c:v>
                </c:pt>
                <c:pt idx="3">
                  <c:v>57</c:v>
                </c:pt>
                <c:pt idx="4">
                  <c:v>55</c:v>
                </c:pt>
                <c:pt idx="5">
                  <c:v>55</c:v>
                </c:pt>
                <c:pt idx="6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82</c:v>
                </c:pt>
                <c:pt idx="1">
                  <c:v>87</c:v>
                </c:pt>
                <c:pt idx="2">
                  <c:v>87</c:v>
                </c:pt>
                <c:pt idx="3">
                  <c:v>92</c:v>
                </c:pt>
                <c:pt idx="4">
                  <c:v>64</c:v>
                </c:pt>
                <c:pt idx="5">
                  <c:v>59</c:v>
                </c:pt>
                <c:pt idx="6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34925" cap="rnd">
              <a:solidFill>
                <a:schemeClr val="accent3">
                  <a:shade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65</c:v>
                </c:pt>
                <c:pt idx="1">
                  <c:v>67</c:v>
                </c:pt>
                <c:pt idx="2">
                  <c:v>60</c:v>
                </c:pt>
                <c:pt idx="3">
                  <c:v>73</c:v>
                </c:pt>
                <c:pt idx="4">
                  <c:v>72</c:v>
                </c:pt>
                <c:pt idx="5">
                  <c:v>74</c:v>
                </c:pt>
                <c:pt idx="6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FE-488F-A2E8-F90F988F43F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ln w="349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bg1">
                    <a:lumMod val="9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77</c:v>
                </c:pt>
                <c:pt idx="1">
                  <c:v>84</c:v>
                </c:pt>
                <c:pt idx="2">
                  <c:v>75</c:v>
                </c:pt>
                <c:pt idx="3">
                  <c:v>79</c:v>
                </c:pt>
                <c:pt idx="4">
                  <c:v>74</c:v>
                </c:pt>
                <c:pt idx="5">
                  <c:v>70</c:v>
                </c:pt>
                <c:pt idx="6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EE-46C5-81CF-ECF64DF1E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795816929133863"/>
          <c:y val="0.39468159380503048"/>
          <c:w val="8.0541666666666664E-2"/>
          <c:h val="0.250316141617055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63</c:v>
                </c:pt>
                <c:pt idx="1">
                  <c:v>56</c:v>
                </c:pt>
                <c:pt idx="2">
                  <c:v>46</c:v>
                </c:pt>
                <c:pt idx="3">
                  <c:v>43</c:v>
                </c:pt>
                <c:pt idx="4">
                  <c:v>45</c:v>
                </c:pt>
                <c:pt idx="5">
                  <c:v>45</c:v>
                </c:pt>
                <c:pt idx="6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4-4A30-8261-AD463B907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18</c:v>
                </c:pt>
                <c:pt idx="1">
                  <c:v>13</c:v>
                </c:pt>
                <c:pt idx="2">
                  <c:v>13</c:v>
                </c:pt>
                <c:pt idx="3">
                  <c:v>8</c:v>
                </c:pt>
                <c:pt idx="4">
                  <c:v>36</c:v>
                </c:pt>
                <c:pt idx="5">
                  <c:v>41</c:v>
                </c:pt>
                <c:pt idx="6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4-4A30-8261-AD463B9075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34925" cap="rnd">
              <a:solidFill>
                <a:schemeClr val="accent3">
                  <a:shade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35</c:v>
                </c:pt>
                <c:pt idx="1">
                  <c:v>33</c:v>
                </c:pt>
                <c:pt idx="2">
                  <c:v>40</c:v>
                </c:pt>
                <c:pt idx="3">
                  <c:v>27</c:v>
                </c:pt>
                <c:pt idx="4">
                  <c:v>28</c:v>
                </c:pt>
                <c:pt idx="5">
                  <c:v>26</c:v>
                </c:pt>
                <c:pt idx="6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FE-488F-A2E8-F90F988F43F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ln w="349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bg1">
                    <a:lumMod val="9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Sheet1!$A$2:$A$8</c:f>
              <c:strCache>
                <c:ptCount val="7"/>
                <c:pt idx="0">
                  <c:v>Fathers Day</c:v>
                </c:pt>
                <c:pt idx="1">
                  <c:v>Canada Day</c:v>
                </c:pt>
                <c:pt idx="2">
                  <c:v>July (2nd Weekend)</c:v>
                </c:pt>
                <c:pt idx="3">
                  <c:v>August Long</c:v>
                </c:pt>
                <c:pt idx="4">
                  <c:v>August (3rd Weekend)</c:v>
                </c:pt>
                <c:pt idx="5">
                  <c:v>LabourDay</c:v>
                </c:pt>
                <c:pt idx="6">
                  <c:v>Thanksgiving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23</c:v>
                </c:pt>
                <c:pt idx="1">
                  <c:v>16</c:v>
                </c:pt>
                <c:pt idx="2">
                  <c:v>25</c:v>
                </c:pt>
                <c:pt idx="3">
                  <c:v>21</c:v>
                </c:pt>
                <c:pt idx="4">
                  <c:v>26</c:v>
                </c:pt>
                <c:pt idx="5">
                  <c:v>30</c:v>
                </c:pt>
                <c:pt idx="6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EE-46C5-81CF-ECF64DF1E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565311"/>
        <c:axId val="888569887"/>
      </c:lineChart>
      <c:catAx>
        <c:axId val="88856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Weekend Analysed </a:t>
                </a:r>
              </a:p>
            </c:rich>
          </c:tx>
          <c:layout>
            <c:manualLayout>
              <c:xMode val="edge"/>
              <c:yMode val="edge"/>
              <c:x val="0.40788561609441021"/>
              <c:y val="0.9584296871205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9887"/>
        <c:crosses val="autoZero"/>
        <c:auto val="1"/>
        <c:lblAlgn val="ctr"/>
        <c:lblOffset val="100"/>
        <c:noMultiLvlLbl val="0"/>
      </c:catAx>
      <c:valAx>
        <c:axId val="8885698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latin typeface="Montserrat" panose="00000500000000000000" pitchFamily="2" charset="0"/>
                  </a:rPr>
                  <a:t>% of Unique Devices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856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99983595800524"/>
          <c:y val="0.25347657674303009"/>
          <c:w val="8.0541666666666664E-2"/>
          <c:h val="0.250316141617055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EF69F-8644-4247-BFA7-C60B53D6468B}" type="datetimeFigureOut">
              <a:rPr lang="en-CA" smtClean="0"/>
              <a:t>2023-11-30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B58D7-03A0-4F0E-A622-2DFF7A81B9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78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B58D7-03A0-4F0E-A622-2DFF7A81B99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301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red, woman, man, standing&#10;&#10;Description automatically generated">
            <a:extLst>
              <a:ext uri="{FF2B5EF4-FFF2-40B4-BE49-F238E27FC236}">
                <a16:creationId xmlns:a16="http://schemas.microsoft.com/office/drawing/2014/main" id="{940136E3-2E60-440A-927C-D77AD06E9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476" y="-7215"/>
            <a:ext cx="10770524" cy="686521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F00F213-F84B-4EED-9CB2-ABEE383448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84" y="4969975"/>
            <a:ext cx="1267879" cy="4758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EA6DC0-28B8-4EC9-9948-DE16ECE80642}"/>
              </a:ext>
            </a:extLst>
          </p:cNvPr>
          <p:cNvCxnSpPr/>
          <p:nvPr userDrawn="1"/>
        </p:nvCxnSpPr>
        <p:spPr>
          <a:xfrm>
            <a:off x="2211184" y="4496148"/>
            <a:ext cx="3599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387268-7721-4D31-9C31-EC3F236EC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930" y="722171"/>
            <a:ext cx="8623070" cy="1888025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05046D-17FC-4146-ACB4-F2FD61C9B0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635" y="479686"/>
            <a:ext cx="442913" cy="6156325"/>
          </a:xfrm>
        </p:spPr>
        <p:txBody>
          <a:bodyPr vert="vert27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1800" kern="1200" spc="1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3DF0C-EA92-432F-BD73-9B6451C642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700" y="3084022"/>
            <a:ext cx="8623300" cy="11641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insert</a:t>
            </a:r>
          </a:p>
        </p:txBody>
      </p:sp>
    </p:spTree>
    <p:extLst>
      <p:ext uri="{BB962C8B-B14F-4D97-AF65-F5344CB8AC3E}">
        <p14:creationId xmlns:p14="http://schemas.microsoft.com/office/powerpoint/2010/main" val="222683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271F-5CDA-4ED1-B42D-16605E62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76" y="2647603"/>
            <a:ext cx="10389524" cy="247719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 marL="20574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292BD-6AFB-43C9-8828-BBE80F1E416F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4" name="Picture 13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E05EF715-4069-4D7D-86E3-99DA1509ED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5" name="Picture 14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A9138DEE-DBBD-4996-8459-9DFE8A734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DAC2163-4D51-4805-A60B-4B80649A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DFBBD-5ADF-4939-8485-3E1BEF9E3871}"/>
              </a:ext>
            </a:extLst>
          </p:cNvPr>
          <p:cNvCxnSpPr/>
          <p:nvPr userDrawn="1"/>
        </p:nvCxnSpPr>
        <p:spPr>
          <a:xfrm>
            <a:off x="964276" y="1372568"/>
            <a:ext cx="9393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F9EA66E-A8BC-478D-B342-B810CB18A6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4276" y="1607143"/>
            <a:ext cx="4245677" cy="53435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30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4787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F5529-6526-4FB0-AD39-F6DA5306C00A}"/>
              </a:ext>
            </a:extLst>
          </p:cNvPr>
          <p:cNvSpPr/>
          <p:nvPr userDrawn="1"/>
        </p:nvSpPr>
        <p:spPr>
          <a:xfrm>
            <a:off x="5303521" y="1"/>
            <a:ext cx="6888479" cy="5893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8894A-ED4C-4AAF-B9CB-0E1A71DD1A1A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39A621A8-F926-4674-9141-E7EE675FA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6" name="Picture 15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F89EE7E7-B3B4-4E7D-BE26-F16B3998F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7F9F11F-2EE4-4402-A22A-3BF63631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32" y="1423358"/>
            <a:ext cx="4450394" cy="4470365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 marL="20574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42E18FBD-DB4D-41A9-BBBB-D4877C2B0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30" y="365443"/>
            <a:ext cx="4450394" cy="96427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30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Content Placeholder 23">
            <a:extLst>
              <a:ext uri="{FF2B5EF4-FFF2-40B4-BE49-F238E27FC236}">
                <a16:creationId xmlns:a16="http://schemas.microsoft.com/office/drawing/2014/main" id="{9F7124DA-E60D-474B-B0DD-962FB47A8D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870973" y="4097548"/>
            <a:ext cx="6042106" cy="179617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Aft>
                <a:spcPts val="600"/>
              </a:spcAft>
              <a:buNone/>
              <a:defRPr lang="en-US" sz="1400" kern="1200" spc="100" baseline="0" dirty="0" smtClean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Insert explanatory text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52AD0E-AAC8-46E4-B205-FAE75AF27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9166" y="365444"/>
            <a:ext cx="4713317" cy="317138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120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F5529-6526-4FB0-AD39-F6DA5306C00A}"/>
              </a:ext>
            </a:extLst>
          </p:cNvPr>
          <p:cNvSpPr/>
          <p:nvPr userDrawn="1"/>
        </p:nvSpPr>
        <p:spPr>
          <a:xfrm>
            <a:off x="0" y="0"/>
            <a:ext cx="6888479" cy="5893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B114A-1AC3-4723-AD11-136DB3DAF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645" y="365443"/>
            <a:ext cx="4713317" cy="518374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8894A-ED4C-4AAF-B9CB-0E1A71DD1A1A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39A621A8-F926-4674-9141-E7EE675FA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6" name="Picture 15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F89EE7E7-B3B4-4E7D-BE26-F16B3998F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BD0A47-1612-4376-B69A-A30AB93121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1592" y="411602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A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0330F8A-9BAD-4926-9701-CBF883C888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01101" y="782732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69F950C-DBB3-4EF5-8749-85ACA1304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7022" y="1741098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B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F037FD4-8E9A-4423-86FF-AE0DADB6DE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6531" y="2112228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2038B0F0-D21C-4DD7-8DA5-381B3381E9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01592" y="3069660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C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CF6A89A-292D-4647-8B12-47D76BE33D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1101" y="3440790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2D08D37-01BE-46F8-9FEC-854817CE5B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1592" y="4399944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D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17DD300-B268-4CFA-8494-1471FE198A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01101" y="4771074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86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6B43317-6C07-48C9-8DFE-4398EED1C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"/>
            <a:ext cx="12192000" cy="6828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C594A6-4C4A-4DAC-9A22-264FF61B9CB7}"/>
              </a:ext>
            </a:extLst>
          </p:cNvPr>
          <p:cNvSpPr/>
          <p:nvPr userDrawn="1"/>
        </p:nvSpPr>
        <p:spPr>
          <a:xfrm>
            <a:off x="2340725" y="1348740"/>
            <a:ext cx="7510551" cy="4160520"/>
          </a:xfrm>
          <a:prstGeom prst="rect">
            <a:avLst/>
          </a:prstGeom>
          <a:solidFill>
            <a:srgbClr val="E1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812DE-B6F0-44DB-8709-EB839F315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3749" y="2002632"/>
            <a:ext cx="6924503" cy="2852737"/>
          </a:xfrm>
        </p:spPr>
        <p:txBody>
          <a:bodyPr anchor="ctr">
            <a:noAutofit/>
          </a:bodyPr>
          <a:lstStyle>
            <a:lvl1pPr algn="ctr">
              <a:defRPr sz="400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545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0D121C-A413-4A3B-8DCC-91C4E1B358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962150"/>
            <a:ext cx="10515600" cy="3522663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A06646-4F20-40F4-AA4E-4F04FD404436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7" name="Picture 6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57052E44-41A5-4F9F-8B76-1891A2DAB7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8" name="Picture 7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2BB4E870-7874-4FA5-85DC-22F284AD8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9D4E500-4494-4936-A498-8BE3CC51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D246D6-7557-4F6E-9B91-570CCF4A29BB}"/>
              </a:ext>
            </a:extLst>
          </p:cNvPr>
          <p:cNvCxnSpPr/>
          <p:nvPr userDrawn="1"/>
        </p:nvCxnSpPr>
        <p:spPr>
          <a:xfrm>
            <a:off x="964276" y="1372568"/>
            <a:ext cx="9393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45B6DE5-9BD0-41DB-A9AB-8024299A2AA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1188" y="2785731"/>
            <a:ext cx="5065712" cy="221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D8278-0C8D-42C2-B5D9-47C26662038E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6" name="Picture 15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16DC1C9E-1C49-4439-920A-B10D873186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7" name="Picture 16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5BB16462-D508-445B-8340-A60533A68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51BB753-E7C8-45BB-BC2F-7668F5BE33D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816009" y="446935"/>
            <a:ext cx="5726703" cy="454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D1EBB0-B33C-408F-9132-0DAEF21D778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1188" y="446936"/>
            <a:ext cx="5065712" cy="221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7EB0675-0072-4EB6-80E8-E9ACD21BF1B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1189" y="5223773"/>
            <a:ext cx="5640756" cy="4286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US" sz="3200" kern="1200" cap="all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D7C4A9E5-1B91-4ADC-A205-AA43180936C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05109" y="5223772"/>
            <a:ext cx="5275702" cy="4286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Aft>
                <a:spcPts val="600"/>
              </a:spcAft>
              <a:buNone/>
              <a:defRPr lang="en-US" sz="140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Insert explanatory text </a:t>
            </a:r>
          </a:p>
        </p:txBody>
      </p:sp>
    </p:spTree>
    <p:extLst>
      <p:ext uri="{BB962C8B-B14F-4D97-AF65-F5344CB8AC3E}">
        <p14:creationId xmlns:p14="http://schemas.microsoft.com/office/powerpoint/2010/main" val="207493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21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C83A4-970C-4158-B18A-FD6FAA78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C615-6787-4D01-BB48-DBC84A2BE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4210-22D5-4A2A-86BA-D7EBAE8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9A1-3840-4276-85A2-AE10F63D6372}" type="datetimeFigureOut">
              <a:rPr lang="en-CA" smtClean="0"/>
              <a:t>2023-11-30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42F3D-49F5-47B4-9098-1F79EAEF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8356D-2956-4C71-B9F7-21510FDF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4954F-A606-466D-AD03-338D2072F4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46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  <p:sldLayoutId id="2147483651" r:id="rId5"/>
    <p:sldLayoutId id="2147483655" r:id="rId6"/>
    <p:sldLayoutId id="214748365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2289DC-0F88-425B-969E-AD8F92718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530" y="1063455"/>
            <a:ext cx="9778835" cy="1888025"/>
          </a:xfrm>
        </p:spPr>
        <p:txBody>
          <a:bodyPr/>
          <a:lstStyle/>
          <a:p>
            <a:r>
              <a:rPr lang="en-CA" dirty="0"/>
              <a:t>Township of Sioux Narrows-Nestor Falls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AE037-26B8-4169-B546-E1CE3313E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/>
              <a:t>Tourism Presentation on Mobility Data</a:t>
            </a:r>
          </a:p>
          <a:p>
            <a:r>
              <a:rPr lang="en-CA" dirty="0"/>
              <a:t>November 2023</a:t>
            </a:r>
          </a:p>
        </p:txBody>
      </p:sp>
      <p:pic>
        <p:nvPicPr>
          <p:cNvPr id="2050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793D6DC5-B548-ECED-4EA4-2C93C9C9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667250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0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749A99-D7ED-FD43-8D3B-81E4E588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63" y="1943101"/>
            <a:ext cx="11056274" cy="341029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Montserrat" panose="00000500000000000000" pitchFamily="2" charset="0"/>
              </a:rPr>
              <a:t>The mobility data can help answer many different questions about tourism in our community, including:</a:t>
            </a:r>
            <a:endParaRPr lang="en-US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How has the general rate of visitors to our community trending from 2019 to 2023?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Where are visitors to our community coming from (e.g. domestic vs international) during key tourism season weekends?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Has the home location of visitors to our community during key tourism season weekends changed from 2019 to 2023?</a:t>
            </a:r>
          </a:p>
          <a:p>
            <a:pPr lvl="1"/>
            <a:r>
              <a:rPr lang="en-US" sz="1600" i="1" dirty="0">
                <a:latin typeface="Montserrat" panose="00000500000000000000" pitchFamily="2" charset="0"/>
              </a:rPr>
              <a:t>For example, are we seeing higher/lower rates of visitors from certain areas?</a:t>
            </a:r>
          </a:p>
          <a:p>
            <a:pPr marL="0" indent="0">
              <a:buNone/>
            </a:pP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F45EE3-522D-ABCB-B20A-613DCC42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the Township using this Data?</a:t>
            </a:r>
            <a:endParaRPr lang="en-CA" dirty="0"/>
          </a:p>
        </p:txBody>
      </p:sp>
      <p:pic>
        <p:nvPicPr>
          <p:cNvPr id="4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50951A84-6B83-079F-B2F7-F6B0CE47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41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F2C8C-C548-F02C-C84E-453B99B70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0597"/>
            <a:ext cx="9925050" cy="2477193"/>
          </a:xfrm>
        </p:spPr>
        <p:txBody>
          <a:bodyPr/>
          <a:lstStyle/>
          <a:p>
            <a:pPr marL="0" indent="0">
              <a:buNone/>
            </a:pPr>
            <a:r>
              <a:rPr lang="en-CA" sz="2000" b="1" dirty="0">
                <a:latin typeface="Montserrat" panose="00000500000000000000" pitchFamily="2" charset="0"/>
              </a:rPr>
              <a:t>The following weekends for 2019, 2021, 2022, and 2023 were analyzed: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May (Fathers Day Weekend)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July (Canada Day Weekend)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July (Second Weekend)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August (Long Weekend)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August (Third Weekend)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September (Weekend after Labour Day)</a:t>
            </a:r>
          </a:p>
          <a:p>
            <a:r>
              <a:rPr lang="en-CA" sz="2000" dirty="0">
                <a:latin typeface="Montserrat" panose="00000500000000000000" pitchFamily="2" charset="0"/>
              </a:rPr>
              <a:t>October (Thanksgiving Weekend)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1F7620-BF1B-43BA-5FC0-892D00A9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Visitor Analysis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72CC3-7267-D17B-2CE3-F21E49E2F1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4276" y="1607143"/>
            <a:ext cx="5450379" cy="429475"/>
          </a:xfrm>
        </p:spPr>
        <p:txBody>
          <a:bodyPr/>
          <a:lstStyle/>
          <a:p>
            <a:r>
              <a:rPr lang="en-CA" dirty="0"/>
              <a:t>Weekends Analyzed (2019-2023)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18E65-62CD-B7FE-3C13-3CB336D01506}"/>
              </a:ext>
            </a:extLst>
          </p:cNvPr>
          <p:cNvSpPr txBox="1"/>
          <p:nvPr/>
        </p:nvSpPr>
        <p:spPr>
          <a:xfrm>
            <a:off x="7448550" y="2962777"/>
            <a:ext cx="3905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The Township purchased full year data for 2019, 2021, 2022, and 2023.</a:t>
            </a:r>
          </a:p>
          <a:p>
            <a:pPr algn="ctr"/>
            <a:endParaRPr lang="en-US" sz="2000" b="1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2020 was skipped due to the impacts of COVID-19.</a:t>
            </a:r>
            <a:endParaRPr lang="en-CA" sz="2000" b="1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720B0D30-C5F8-9D9E-C72C-4A512146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1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6E1903-86BF-676F-E9EB-5E6947D6F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379897"/>
              </p:ext>
            </p:extLst>
          </p:nvPr>
        </p:nvGraphicFramePr>
        <p:xfrm>
          <a:off x="5124450" y="0"/>
          <a:ext cx="706755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5F2C68-E6F5-5838-D2A9-899AF8D6DA36}"/>
              </a:ext>
            </a:extLst>
          </p:cNvPr>
          <p:cNvSpPr txBox="1"/>
          <p:nvPr/>
        </p:nvSpPr>
        <p:spPr>
          <a:xfrm>
            <a:off x="113393" y="991885"/>
            <a:ext cx="478155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anose="00000500000000000000" pitchFamily="2" charset="0"/>
              </a:rPr>
              <a:t>There was a sizable increase in the number of unique ID’s registered for all of 2023 as a result of improved data collection by Near and increased traffic through the Township (not all attributed to new visitors)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anose="00000500000000000000" pitchFamily="2" charset="0"/>
              </a:rPr>
              <a:t>The number of unique IDs registered for the key weekends analyzed grew by 42%, some which can be partially contributed to growing visitor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highlight>
                <a:srgbClr val="FFFF00"/>
              </a:highlight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anose="00000500000000000000" pitchFamily="2" charset="0"/>
              </a:rPr>
              <a:t>As a result, the 2023 analysis looks at the proportion (%) of home locations of visitors (e.g. Canada vs USA) for 2019-2023 versus total number</a:t>
            </a:r>
          </a:p>
          <a:p>
            <a:endParaRPr lang="en-CA" sz="1600" b="1" i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r>
              <a:rPr lang="en-CA" sz="1600" b="1" i="1" dirty="0">
                <a:solidFill>
                  <a:srgbClr val="0070C0"/>
                </a:solidFill>
                <a:latin typeface="Montserrat" panose="00000500000000000000" pitchFamily="2" charset="0"/>
              </a:rPr>
              <a:t>Reminder: This is a large representative sample that does not reflect the actual or absolute number of visits of visitors.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E1FD414-4735-2E8C-9938-481DE9813350}"/>
              </a:ext>
            </a:extLst>
          </p:cNvPr>
          <p:cNvSpPr txBox="1">
            <a:spLocks/>
          </p:cNvSpPr>
          <p:nvPr/>
        </p:nvSpPr>
        <p:spPr>
          <a:xfrm>
            <a:off x="400050" y="234131"/>
            <a:ext cx="10515600" cy="1048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C00000"/>
                </a:solidFill>
              </a:rPr>
              <a:t>Data Summary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D447771-AD06-7176-12D2-FFA75E41CB9D}"/>
              </a:ext>
            </a:extLst>
          </p:cNvPr>
          <p:cNvSpPr/>
          <p:nvPr/>
        </p:nvSpPr>
        <p:spPr>
          <a:xfrm>
            <a:off x="6560457" y="3749144"/>
            <a:ext cx="1795236" cy="641880"/>
          </a:xfrm>
          <a:prstGeom prst="wedgeRectCallout">
            <a:avLst>
              <a:gd name="adj1" fmla="val 47309"/>
              <a:gd name="adj2" fmla="val -97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latin typeface="Montserrat" panose="00000500000000000000" pitchFamily="2" charset="0"/>
              </a:rPr>
              <a:t>Targeted Weekend Unique Devices</a:t>
            </a:r>
          </a:p>
        </p:txBody>
      </p:sp>
    </p:spTree>
    <p:extLst>
      <p:ext uri="{BB962C8B-B14F-4D97-AF65-F5344CB8AC3E}">
        <p14:creationId xmlns:p14="http://schemas.microsoft.com/office/powerpoint/2010/main" val="362063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C42F06-4514-43DC-B428-1CD2062A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2019-2023 Analysis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Home locations of our Visitors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5229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508C5E5-32D3-09AE-887D-7563CE6AE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5" t="16956" r="14166" b="-1"/>
          <a:stretch/>
        </p:blipFill>
        <p:spPr>
          <a:xfrm>
            <a:off x="3157151" y="1914137"/>
            <a:ext cx="3054309" cy="4356034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DEBB821A-4AF4-D7B3-451A-3422B1F7C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16956" r="17866" b="-1"/>
          <a:stretch/>
        </p:blipFill>
        <p:spPr>
          <a:xfrm>
            <a:off x="6295167" y="1914137"/>
            <a:ext cx="2933455" cy="4356034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5C7C16B-E12C-4D8C-7ABD-7310A45B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0" t="16956" r="13608" b="-1"/>
          <a:stretch/>
        </p:blipFill>
        <p:spPr>
          <a:xfrm>
            <a:off x="14514" y="1914139"/>
            <a:ext cx="3058930" cy="43560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5CEDD6-9E7F-A7FA-1C96-BC7C23B204D4}"/>
              </a:ext>
            </a:extLst>
          </p:cNvPr>
          <p:cNvSpPr txBox="1"/>
          <p:nvPr/>
        </p:nvSpPr>
        <p:spPr>
          <a:xfrm>
            <a:off x="510521" y="171719"/>
            <a:ext cx="11170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National Heat Map – Evening “Home” Location of Visitors 2019-2023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EF283-44DC-C264-CB50-62B11A441FD8}"/>
              </a:ext>
            </a:extLst>
          </p:cNvPr>
          <p:cNvSpPr txBox="1"/>
          <p:nvPr/>
        </p:nvSpPr>
        <p:spPr>
          <a:xfrm>
            <a:off x="27987" y="1926197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2019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EEF57-14D2-8314-B7DD-B7C4C678B61B}"/>
              </a:ext>
            </a:extLst>
          </p:cNvPr>
          <p:cNvSpPr txBox="1"/>
          <p:nvPr/>
        </p:nvSpPr>
        <p:spPr>
          <a:xfrm>
            <a:off x="3238419" y="1926197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2021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B0B81-85FF-1909-7A40-232ADFF09A79}"/>
              </a:ext>
            </a:extLst>
          </p:cNvPr>
          <p:cNvSpPr txBox="1"/>
          <p:nvPr/>
        </p:nvSpPr>
        <p:spPr>
          <a:xfrm>
            <a:off x="6398472" y="1914137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2022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785CD-FAB6-35B8-F10E-78D94DC12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84" t="17065" r="17378"/>
          <a:stretch/>
        </p:blipFill>
        <p:spPr>
          <a:xfrm>
            <a:off x="9293369" y="1914137"/>
            <a:ext cx="2870644" cy="4356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DD6C5-C077-59FF-F93C-375494C98C83}"/>
              </a:ext>
            </a:extLst>
          </p:cNvPr>
          <p:cNvSpPr txBox="1"/>
          <p:nvPr/>
        </p:nvSpPr>
        <p:spPr>
          <a:xfrm>
            <a:off x="9367087" y="1926197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2023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12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5CEDD6-9E7F-A7FA-1C96-BC7C23B204D4}"/>
              </a:ext>
            </a:extLst>
          </p:cNvPr>
          <p:cNvSpPr txBox="1"/>
          <p:nvPr/>
        </p:nvSpPr>
        <p:spPr>
          <a:xfrm>
            <a:off x="413032" y="39075"/>
            <a:ext cx="11414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Regional Heat Map – Evening “Home” Location of Visitors 2019-2023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1148FED-512B-F711-AE88-E469DA6C3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3"/>
          <a:stretch/>
        </p:blipFill>
        <p:spPr>
          <a:xfrm>
            <a:off x="143599" y="1602134"/>
            <a:ext cx="2933585" cy="3621229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08FD0D1-62DB-DCF2-8F6D-0B4C37AED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051"/>
          <a:stretch/>
        </p:blipFill>
        <p:spPr>
          <a:xfrm>
            <a:off x="3143395" y="1602134"/>
            <a:ext cx="2933585" cy="362122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0FE512F-B719-FF7C-9FEE-2CE332A27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3"/>
          <a:stretch/>
        </p:blipFill>
        <p:spPr>
          <a:xfrm>
            <a:off x="6143191" y="1602134"/>
            <a:ext cx="2927770" cy="36212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EEF283-44DC-C264-CB50-62B11A441FD8}"/>
              </a:ext>
            </a:extLst>
          </p:cNvPr>
          <p:cNvSpPr txBox="1"/>
          <p:nvPr/>
        </p:nvSpPr>
        <p:spPr>
          <a:xfrm>
            <a:off x="2028326" y="1594610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2019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EEF57-14D2-8314-B7DD-B7C4C678B61B}"/>
              </a:ext>
            </a:extLst>
          </p:cNvPr>
          <p:cNvSpPr txBox="1"/>
          <p:nvPr/>
        </p:nvSpPr>
        <p:spPr>
          <a:xfrm>
            <a:off x="5106017" y="1602134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2021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B0B81-85FF-1909-7A40-232ADFF09A79}"/>
              </a:ext>
            </a:extLst>
          </p:cNvPr>
          <p:cNvSpPr txBox="1"/>
          <p:nvPr/>
        </p:nvSpPr>
        <p:spPr>
          <a:xfrm>
            <a:off x="8038871" y="1626443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2022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7FBA5-DBA3-BDE6-FE8B-77DBAB650815}"/>
              </a:ext>
            </a:extLst>
          </p:cNvPr>
          <p:cNvSpPr txBox="1"/>
          <p:nvPr/>
        </p:nvSpPr>
        <p:spPr>
          <a:xfrm>
            <a:off x="0" y="5877991"/>
            <a:ext cx="12908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Montserrat" panose="00000500000000000000" pitchFamily="2" charset="0"/>
            </a:endParaRPr>
          </a:p>
          <a:p>
            <a:r>
              <a:rPr lang="en-CA" b="1" i="1" dirty="0">
                <a:solidFill>
                  <a:srgbClr val="0070C0"/>
                </a:solidFill>
                <a:latin typeface="Montserrat" panose="00000500000000000000" pitchFamily="2" charset="0"/>
              </a:rPr>
              <a:t>Reminder: The heat maps show the proportion specific for each year and not total number!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F38E2-ABE7-1F0F-BC5F-3968DC32F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67"/>
          <a:stretch/>
        </p:blipFill>
        <p:spPr>
          <a:xfrm>
            <a:off x="9137172" y="1602134"/>
            <a:ext cx="2945488" cy="3608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3A454-2587-4703-5B1F-FC91631328A0}"/>
              </a:ext>
            </a:extLst>
          </p:cNvPr>
          <p:cNvSpPr txBox="1"/>
          <p:nvPr/>
        </p:nvSpPr>
        <p:spPr>
          <a:xfrm>
            <a:off x="11099063" y="1636544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Montserrat" panose="00000500000000000000" pitchFamily="2" charset="0"/>
              </a:rPr>
              <a:t>2023</a:t>
            </a:r>
            <a:endParaRPr lang="en-CA" sz="28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3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058436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41BDBE8-2851-FA2A-F0C3-0ACAD619EBE0}"/>
              </a:ext>
            </a:extLst>
          </p:cNvPr>
          <p:cNvSpPr txBox="1"/>
          <p:nvPr/>
        </p:nvSpPr>
        <p:spPr>
          <a:xfrm>
            <a:off x="1465943" y="218850"/>
            <a:ext cx="955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Canada Unique Devices – 2019 to 2023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96571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1819275" y="218850"/>
            <a:ext cx="9008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Unique Devices – 2019 to 2023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247461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1127352" y="218850"/>
            <a:ext cx="993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vs Canada Visitors (% of total) – 2019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214266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1047523" y="218850"/>
            <a:ext cx="1009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vs Canada Visitors (% of total) – 2021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B0168-4BDE-4EDE-9E2A-2A31FE4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Presentation Purpose</a:t>
            </a:r>
            <a:br>
              <a:rPr lang="en-CA" dirty="0"/>
            </a:br>
            <a:br>
              <a:rPr lang="en-CA" dirty="0"/>
            </a:br>
            <a:r>
              <a:rPr lang="en-CA" sz="3600" dirty="0"/>
              <a:t>to provide you with an overview of initial tourism data analysis completed by the Township on visitor trends from 2019-2023. 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291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2975676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827314" y="218850"/>
            <a:ext cx="1053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vs Canada Visitors (% of total) – 2022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0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511765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899886" y="218850"/>
            <a:ext cx="1039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vs Canada Visitors (% of total) – 2023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4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759877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1233714" y="218850"/>
            <a:ext cx="1007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Canada Visitors (% of total) – 2019 to 2023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FF6EDC-AE16-6EDD-87E9-50E39716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619817"/>
              </p:ext>
            </p:extLst>
          </p:nvPr>
        </p:nvGraphicFramePr>
        <p:xfrm>
          <a:off x="0" y="742070"/>
          <a:ext cx="12192000" cy="611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5C0BB4-B78D-2FC2-7862-B88ACBFBC531}"/>
              </a:ext>
            </a:extLst>
          </p:cNvPr>
          <p:cNvSpPr txBox="1"/>
          <p:nvPr/>
        </p:nvSpPr>
        <p:spPr>
          <a:xfrm>
            <a:off x="1819275" y="218850"/>
            <a:ext cx="948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USA Visitors (% of total) – 2019 to 2023 Weekends 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65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916EE9C-72F0-AB0F-2351-14D9C8226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68544"/>
              </p:ext>
            </p:extLst>
          </p:nvPr>
        </p:nvGraphicFramePr>
        <p:xfrm>
          <a:off x="766370" y="1664557"/>
          <a:ext cx="2462847" cy="410628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686450">
                  <a:extLst>
                    <a:ext uri="{9D8B030D-6E8A-4147-A177-3AD203B41FA5}">
                      <a16:colId xmlns:a16="http://schemas.microsoft.com/office/drawing/2014/main" val="3401782419"/>
                    </a:ext>
                  </a:extLst>
                </a:gridCol>
                <a:gridCol w="776397">
                  <a:extLst>
                    <a:ext uri="{9D8B030D-6E8A-4147-A177-3AD203B41FA5}">
                      <a16:colId xmlns:a16="http://schemas.microsoft.com/office/drawing/2014/main" val="3520565014"/>
                    </a:ext>
                  </a:extLst>
                </a:gridCol>
              </a:tblGrid>
              <a:tr h="716184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Common Evening Location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% of Total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622784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Ontario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25%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357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Minnesota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47888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>
                          <a:effectLst/>
                          <a:latin typeface="Montserrat" panose="00000500000000000000" pitchFamily="2" charset="0"/>
                        </a:rPr>
                        <a:t>Manitoba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15%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2639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Illinois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7%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20067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Wisconsin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53495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Iowa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4%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35365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Indiana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77296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PA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5975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California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35082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Texas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736375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E8AB172A-AD69-0117-6843-3B3A20F13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44923"/>
              </p:ext>
            </p:extLst>
          </p:nvPr>
        </p:nvGraphicFramePr>
        <p:xfrm>
          <a:off x="3552042" y="1670794"/>
          <a:ext cx="2480787" cy="404057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704390">
                  <a:extLst>
                    <a:ext uri="{9D8B030D-6E8A-4147-A177-3AD203B41FA5}">
                      <a16:colId xmlns:a16="http://schemas.microsoft.com/office/drawing/2014/main" val="3401782419"/>
                    </a:ext>
                  </a:extLst>
                </a:gridCol>
                <a:gridCol w="776397">
                  <a:extLst>
                    <a:ext uri="{9D8B030D-6E8A-4147-A177-3AD203B41FA5}">
                      <a16:colId xmlns:a16="http://schemas.microsoft.com/office/drawing/2014/main" val="3520565014"/>
                    </a:ext>
                  </a:extLst>
                </a:gridCol>
              </a:tblGrid>
              <a:tr h="716184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Common Evening Location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% of Total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622784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Ontario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44%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357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Manitoba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27%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47888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Minnesota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2639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Wisconsin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4%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20067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Alberta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53495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Illinois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35365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Iowa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77296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Indiana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59759"/>
                  </a:ext>
                </a:extLst>
              </a:tr>
              <a:tr h="27300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BC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35082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Saskatchewan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736375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C73519CD-2A16-0848-16D0-638AB6F4C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60900"/>
              </p:ext>
            </p:extLst>
          </p:nvPr>
        </p:nvGraphicFramePr>
        <p:xfrm>
          <a:off x="6355654" y="1663846"/>
          <a:ext cx="2462847" cy="410628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686450">
                  <a:extLst>
                    <a:ext uri="{9D8B030D-6E8A-4147-A177-3AD203B41FA5}">
                      <a16:colId xmlns:a16="http://schemas.microsoft.com/office/drawing/2014/main" val="3401782419"/>
                    </a:ext>
                  </a:extLst>
                </a:gridCol>
                <a:gridCol w="776397">
                  <a:extLst>
                    <a:ext uri="{9D8B030D-6E8A-4147-A177-3AD203B41FA5}">
                      <a16:colId xmlns:a16="http://schemas.microsoft.com/office/drawing/2014/main" val="3520565014"/>
                    </a:ext>
                  </a:extLst>
                </a:gridCol>
              </a:tblGrid>
              <a:tr h="716184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Common Evening Location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% of Total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622784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Ontario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46%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357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Manitoba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47888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Minnesota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10%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2639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Wisconsin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4%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20067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Illinois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53495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Iowa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35365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Alberta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77296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Florida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5975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Indiana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35082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Quebec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7363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B4661D-C248-EBBF-0AFD-238E766AF2FE}"/>
              </a:ext>
            </a:extLst>
          </p:cNvPr>
          <p:cNvSpPr txBox="1"/>
          <p:nvPr/>
        </p:nvSpPr>
        <p:spPr>
          <a:xfrm>
            <a:off x="1551642" y="1160672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Montserrat" panose="00000500000000000000" pitchFamily="2" charset="0"/>
              </a:rPr>
              <a:t>2019</a:t>
            </a:r>
            <a:endParaRPr lang="en-CA" sz="28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69DD8-B473-BEE9-651A-EA528D3BEA18}"/>
              </a:ext>
            </a:extLst>
          </p:cNvPr>
          <p:cNvSpPr txBox="1"/>
          <p:nvPr/>
        </p:nvSpPr>
        <p:spPr>
          <a:xfrm>
            <a:off x="4335039" y="1147574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Montserrat" panose="00000500000000000000" pitchFamily="2" charset="0"/>
              </a:rPr>
              <a:t>2021</a:t>
            </a:r>
            <a:endParaRPr lang="en-CA" sz="28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2A977-BF6C-3A6D-FDC0-83A253612B05}"/>
              </a:ext>
            </a:extLst>
          </p:cNvPr>
          <p:cNvSpPr txBox="1"/>
          <p:nvPr/>
        </p:nvSpPr>
        <p:spPr>
          <a:xfrm>
            <a:off x="6970333" y="1147574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Montserrat" panose="00000500000000000000" pitchFamily="2" charset="0"/>
              </a:rPr>
              <a:t>2022</a:t>
            </a:r>
            <a:endParaRPr lang="en-CA" sz="28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952D8-A71F-7A32-EAE1-9243F00ED23E}"/>
              </a:ext>
            </a:extLst>
          </p:cNvPr>
          <p:cNvSpPr txBox="1"/>
          <p:nvPr/>
        </p:nvSpPr>
        <p:spPr>
          <a:xfrm>
            <a:off x="413032" y="39075"/>
            <a:ext cx="1141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Top 10 Evening “Home” Location of </a:t>
            </a:r>
            <a:r>
              <a:rPr lang="en-US" sz="2800" b="1" u="sng" dirty="0">
                <a:solidFill>
                  <a:srgbClr val="C00000"/>
                </a:solidFill>
                <a:latin typeface="Montserrat" panose="00000500000000000000" pitchFamily="2" charset="0"/>
              </a:rPr>
              <a:t>Total</a:t>
            </a:r>
            <a:r>
              <a:rPr lang="en-U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 Visitors 2019-2023</a:t>
            </a:r>
            <a:endParaRPr lang="en-CA" sz="2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332734DF-0203-51C9-880B-8F5C8224C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213207"/>
              </p:ext>
            </p:extLst>
          </p:nvPr>
        </p:nvGraphicFramePr>
        <p:xfrm>
          <a:off x="9141326" y="1670794"/>
          <a:ext cx="2462847" cy="410628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686450">
                  <a:extLst>
                    <a:ext uri="{9D8B030D-6E8A-4147-A177-3AD203B41FA5}">
                      <a16:colId xmlns:a16="http://schemas.microsoft.com/office/drawing/2014/main" val="3401782419"/>
                    </a:ext>
                  </a:extLst>
                </a:gridCol>
                <a:gridCol w="776397">
                  <a:extLst>
                    <a:ext uri="{9D8B030D-6E8A-4147-A177-3AD203B41FA5}">
                      <a16:colId xmlns:a16="http://schemas.microsoft.com/office/drawing/2014/main" val="3520565014"/>
                    </a:ext>
                  </a:extLst>
                </a:gridCol>
              </a:tblGrid>
              <a:tr h="716184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Common Evening Location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Montserrat" panose="00000500000000000000" pitchFamily="2" charset="0"/>
                        </a:rPr>
                        <a:t>% of Total</a:t>
                      </a:r>
                    </a:p>
                  </a:txBody>
                  <a:tcPr marL="79028" marR="79028" marT="39514" marB="395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622784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Ontario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50%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357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Manitoba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25%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47888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Minnesota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6%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2639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Alberta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20067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Wisconsin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53495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Illinois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353653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Iowa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77296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Saskatchewan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59759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Quebec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35082"/>
                  </a:ext>
                </a:extLst>
              </a:tr>
              <a:tr h="33871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BC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5488" marR="5488" marT="54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7363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DF960F-83D6-9607-3FBE-3E67C5E1ECB6}"/>
              </a:ext>
            </a:extLst>
          </p:cNvPr>
          <p:cNvSpPr txBox="1"/>
          <p:nvPr/>
        </p:nvSpPr>
        <p:spPr>
          <a:xfrm>
            <a:off x="9827786" y="1140626"/>
            <a:ext cx="123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Montserrat" panose="00000500000000000000" pitchFamily="2" charset="0"/>
              </a:rPr>
              <a:t>2023</a:t>
            </a:r>
            <a:endParaRPr lang="en-CA" sz="28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18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916EE9C-72F0-AB0F-2351-14D9C8226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181453"/>
              </p:ext>
            </p:extLst>
          </p:nvPr>
        </p:nvGraphicFramePr>
        <p:xfrm>
          <a:off x="494884" y="832926"/>
          <a:ext cx="7473458" cy="519214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219858">
                  <a:extLst>
                    <a:ext uri="{9D8B030D-6E8A-4147-A177-3AD203B41FA5}">
                      <a16:colId xmlns:a16="http://schemas.microsoft.com/office/drawing/2014/main" val="3401782419"/>
                    </a:ext>
                  </a:extLst>
                </a:gridCol>
                <a:gridCol w="1288922">
                  <a:extLst>
                    <a:ext uri="{9D8B030D-6E8A-4147-A177-3AD203B41FA5}">
                      <a16:colId xmlns:a16="http://schemas.microsoft.com/office/drawing/2014/main" val="2105202679"/>
                    </a:ext>
                  </a:extLst>
                </a:gridCol>
                <a:gridCol w="1482339">
                  <a:extLst>
                    <a:ext uri="{9D8B030D-6E8A-4147-A177-3AD203B41FA5}">
                      <a16:colId xmlns:a16="http://schemas.microsoft.com/office/drawing/2014/main" val="3520565014"/>
                    </a:ext>
                  </a:extLst>
                </a:gridCol>
                <a:gridCol w="1482339">
                  <a:extLst>
                    <a:ext uri="{9D8B030D-6E8A-4147-A177-3AD203B41FA5}">
                      <a16:colId xmlns:a16="http://schemas.microsoft.com/office/drawing/2014/main" val="181079742"/>
                    </a:ext>
                  </a:extLst>
                </a:gridCol>
              </a:tblGrid>
              <a:tr h="77880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Montserrat" panose="00000500000000000000" pitchFamily="2" charset="0"/>
                        </a:rPr>
                        <a:t>Top Common Evening City Locations in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Montserrat" panose="00000500000000000000" pitchFamily="2" charset="0"/>
                        </a:rPr>
                        <a:t>% of 2019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Montserrat" panose="00000500000000000000" pitchFamily="2" charset="0"/>
                        </a:rPr>
                        <a:t>% of 2022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>
                          <a:latin typeface="Montserrat" panose="00000500000000000000" pitchFamily="2" charset="0"/>
                        </a:rPr>
                        <a:t>% of 2023 Total</a:t>
                      </a:r>
                    </a:p>
                    <a:p>
                      <a:pPr algn="ctr"/>
                      <a:endParaRPr lang="en-CA" sz="1600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622784"/>
                  </a:ext>
                </a:extLst>
              </a:tr>
              <a:tr h="3640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Canada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CA" sz="1600" b="1" i="0" u="none" strike="noStrike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CA" sz="1600" b="1" i="0" u="none" strike="noStrike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1" i="0" u="none" strike="noStrike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207353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Winnipeg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3573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Kenora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478889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Thunder Bay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26399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Fort Frances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20067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Toronto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53495"/>
                  </a:ext>
                </a:extLst>
              </a:tr>
              <a:tr h="3640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USA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CA" sz="1600" b="1" i="0" u="none" strike="noStrike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CA" sz="1600" b="1" i="0" u="none" strike="noStrike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1" i="0" u="none" strike="noStrike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4203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Minneapolis – St. Paul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353653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Chicago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77296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Duluth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59759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Fargo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35082"/>
                  </a:ext>
                </a:extLst>
              </a:tr>
              <a:tr h="36409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Des Moines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effectLst/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7363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424304-B99D-D839-0F9D-467848F0685E}"/>
              </a:ext>
            </a:extLst>
          </p:cNvPr>
          <p:cNvSpPr txBox="1"/>
          <p:nvPr/>
        </p:nvSpPr>
        <p:spPr>
          <a:xfrm>
            <a:off x="0" y="3907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Montserrat" panose="00000500000000000000" pitchFamily="2" charset="0"/>
              </a:rPr>
              <a:t>Top 10 Evening “Home” Locations (City) of Total Visitors 2019, 2022, and 2023</a:t>
            </a:r>
            <a:endParaRPr lang="en-CA" sz="20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E90FE-EB77-5719-20DB-0EB12F3B0698}"/>
              </a:ext>
            </a:extLst>
          </p:cNvPr>
          <p:cNvSpPr txBox="1"/>
          <p:nvPr/>
        </p:nvSpPr>
        <p:spPr>
          <a:xfrm>
            <a:off x="8212364" y="832926"/>
            <a:ext cx="31813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Montserrat" panose="00000500000000000000" pitchFamily="2" charset="0"/>
              </a:rPr>
              <a:t>Other communities of note for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Montserrat" panose="00000500000000000000" pitchFamily="2" charset="0"/>
              </a:rPr>
              <a:t>Greenstone (2.5%)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Montserrat" panose="00000500000000000000" pitchFamily="2" charset="0"/>
              </a:rPr>
              <a:t>Sudbury (2.5%)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Montserrat" panose="00000500000000000000" pitchFamily="2" charset="0"/>
              </a:rPr>
              <a:t>Elliot Lake (1.5%)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Montserrat" panose="00000500000000000000" pitchFamily="2" charset="0"/>
              </a:rPr>
              <a:t>Steinbach (1.5%)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11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3806-AE66-354D-B9CE-DA973EB07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Key Takeaways (Trends)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1FF96-D00D-EDBB-3DE8-0E50F703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06" y="1704802"/>
            <a:ext cx="11618006" cy="344839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CA" sz="1600" dirty="0">
                <a:latin typeface="Montserrat" panose="00000500000000000000" pitchFamily="2" charset="0"/>
              </a:rPr>
              <a:t>Sizable increases in domestic visitors noted for early weekends (Father's Day and Canada Day) in 2023 compared to previous years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600" dirty="0">
                <a:latin typeface="Montserrat" panose="00000500000000000000" pitchFamily="2" charset="0"/>
              </a:rPr>
              <a:t>Data analyzed in 2023 from Domestic visitors to the Township during the year and key weekends relatively stable from 2019-2023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7% increase in the share of total visitors from Winnipeg (10% to 17% of total visitors) in 2023 from 2022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Other key growth is visitors within Ontario (e.g. Kenora, Fort Frances, Kenora District, etc.) who are moving more frequently through and in the Township and Winnipeg remaining relatively stable proportionally 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Municipality of Greenstone and Sudbury grew as a key visitor home location (2.5% of total in 2023)</a:t>
            </a:r>
            <a:endParaRPr lang="en-CA" sz="40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1600" dirty="0">
                <a:latin typeface="Montserrat" panose="00000500000000000000" pitchFamily="2" charset="0"/>
              </a:rPr>
              <a:t>The % of USA visitors (share of total visitors) continued to decline in 2023, with the following noted decreases from 2019: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Minnesota (-63%)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Illinois (-71%) 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Wisconsin (-66%)</a:t>
            </a:r>
          </a:p>
          <a:p>
            <a:pPr lvl="1"/>
            <a:r>
              <a:rPr lang="en-CA" sz="1400" dirty="0">
                <a:latin typeface="Montserrat" panose="00000500000000000000" pitchFamily="2" charset="0"/>
              </a:rPr>
              <a:t>Iowa (-75%)</a:t>
            </a:r>
          </a:p>
          <a:p>
            <a:pPr marL="800100" lvl="1" indent="-342900">
              <a:buFont typeface="+mj-lt"/>
              <a:buAutoNum type="arabicPeriod"/>
            </a:pPr>
            <a:endParaRPr lang="en-CA" sz="1600" dirty="0">
              <a:latin typeface="Montserrat" panose="00000500000000000000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CA" sz="1600" dirty="0">
              <a:latin typeface="Montserrat" panose="00000500000000000000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CA" sz="160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CA" sz="1600" dirty="0">
              <a:latin typeface="Montserrat" panose="00000500000000000000" pitchFamily="2" charset="0"/>
            </a:endParaRPr>
          </a:p>
        </p:txBody>
      </p:sp>
      <p:pic>
        <p:nvPicPr>
          <p:cNvPr id="5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7066D607-AC45-B483-C71C-3A229AAA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4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00E738-32AA-4ECF-8584-EBD687FD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You!</a:t>
            </a:r>
            <a:br>
              <a:rPr lang="en-CA" dirty="0"/>
            </a:br>
            <a:br>
              <a:rPr lang="en-CA" dirty="0"/>
            </a:br>
            <a:r>
              <a:rPr lang="en-CA" dirty="0"/>
              <a:t>Questions and Comments?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94E199D-F119-4473-A040-A12D34B216A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46271" y="2668180"/>
            <a:ext cx="5131429" cy="289133"/>
          </a:xfrm>
        </p:spPr>
        <p:txBody>
          <a:bodyPr/>
          <a:lstStyle/>
          <a:p>
            <a:r>
              <a:rPr lang="en-CA" sz="2800" dirty="0"/>
              <a:t>Heather Gropp</a:t>
            </a:r>
          </a:p>
          <a:p>
            <a:r>
              <a:rPr lang="en-CA" sz="2800" dirty="0"/>
              <a:t>Community Development Officer</a:t>
            </a:r>
          </a:p>
        </p:txBody>
      </p:sp>
      <p:pic>
        <p:nvPicPr>
          <p:cNvPr id="2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B173A5C9-F103-9594-DFC8-44A87E95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6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8F04-DE32-4CAD-A083-D995AF76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Mobility Data Overview </a:t>
            </a:r>
          </a:p>
        </p:txBody>
      </p:sp>
    </p:spTree>
    <p:extLst>
      <p:ext uri="{BB962C8B-B14F-4D97-AF65-F5344CB8AC3E}">
        <p14:creationId xmlns:p14="http://schemas.microsoft.com/office/powerpoint/2010/main" val="101350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8F04-DE32-4CAD-A083-D995AF76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movement data (mobility data) is powerful data on people and places to understand visitation patterns, visitor origin, consumer profiles and more.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0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D2A226-1503-0B66-B416-FDA4A8A5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76"/>
            <a:ext cx="10719262" cy="2796595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GPS Data that is gathered from smartphones and devices by Near (data company)</a:t>
            </a:r>
          </a:p>
          <a:p>
            <a:r>
              <a:rPr lang="en-US" b="1" dirty="0">
                <a:latin typeface="Montserrat" panose="00000500000000000000" pitchFamily="2" charset="0"/>
              </a:rPr>
              <a:t> It is collected when an individual uses one of 40 unidentified applications</a:t>
            </a:r>
          </a:p>
          <a:p>
            <a:pPr lvl="1"/>
            <a:r>
              <a:rPr lang="en-US" dirty="0">
                <a:latin typeface="Montserrat" panose="00000500000000000000" pitchFamily="2" charset="0"/>
              </a:rPr>
              <a:t>Navigation, weather, social media, news, and other applications</a:t>
            </a:r>
          </a:p>
          <a:p>
            <a:r>
              <a:rPr lang="en-US" b="1" dirty="0">
                <a:latin typeface="Montserrat" panose="00000500000000000000" pitchFamily="2" charset="0"/>
              </a:rPr>
              <a:t>Every time a user downloads one of the apps, they can agree or not to allow tracking of their location/data (most just agree)</a:t>
            </a:r>
          </a:p>
          <a:p>
            <a:r>
              <a:rPr lang="en-US" b="1" dirty="0">
                <a:latin typeface="Montserrat" panose="00000500000000000000" pitchFamily="2" charset="0"/>
              </a:rPr>
              <a:t>Every time a someone uses an app, it records location data (sends a Ping to Near!) </a:t>
            </a:r>
          </a:p>
          <a:p>
            <a:r>
              <a:rPr lang="en-US" b="1" dirty="0">
                <a:latin typeface="Montserrat" panose="00000500000000000000" pitchFamily="2" charset="0"/>
              </a:rPr>
              <a:t>No personal identification shows up in the data, each “user” is given a long cryptic ID</a:t>
            </a:r>
          </a:p>
          <a:p>
            <a:r>
              <a:rPr lang="en-US" b="1" dirty="0">
                <a:latin typeface="Montserrat" panose="00000500000000000000" pitchFamily="2" charset="0"/>
              </a:rPr>
              <a:t>The data is sold by Near to a range of customers who use it for different data driven analyses for tourism, economic development, transportation and more!</a:t>
            </a:r>
          </a:p>
          <a:p>
            <a:pPr marL="0" indent="0">
              <a:buNone/>
            </a:pPr>
            <a:endParaRPr lang="en-CA" b="1" dirty="0"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08E37-2E73-087B-8E4A-DC653B89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Data (Human Movement data)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D0237-242E-A178-3AD8-A3FEB8820D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it?</a:t>
            </a:r>
            <a:endParaRPr lang="en-CA" dirty="0"/>
          </a:p>
        </p:txBody>
      </p:sp>
      <p:pic>
        <p:nvPicPr>
          <p:cNvPr id="6" name="Graphic 5" descr="Smart Phone with solid fill">
            <a:extLst>
              <a:ext uri="{FF2B5EF4-FFF2-40B4-BE49-F238E27FC236}">
                <a16:creationId xmlns:a16="http://schemas.microsoft.com/office/drawing/2014/main" id="{045B965C-C7A8-754E-2744-60EC0683A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1190" y="205272"/>
            <a:ext cx="1776372" cy="1776372"/>
          </a:xfrm>
          <a:prstGeom prst="rect">
            <a:avLst/>
          </a:prstGeom>
        </p:spPr>
      </p:pic>
      <p:pic>
        <p:nvPicPr>
          <p:cNvPr id="1026" name="Picture 2" descr="Near to Expand Data Intelligence Platform with New Offering for Instant  Human Movement and Consumer Behavior Insights">
            <a:extLst>
              <a:ext uri="{FF2B5EF4-FFF2-40B4-BE49-F238E27FC236}">
                <a16:creationId xmlns:a16="http://schemas.microsoft.com/office/drawing/2014/main" id="{4BB7DAF2-A3CC-4C32-EA05-0A2D2E82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854" y="704279"/>
            <a:ext cx="1857375" cy="9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C8EF023B-CF76-46A4-87EB-A7900FF4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7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D2A226-1503-0B66-B416-FDA4A8A5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263" y="3429000"/>
            <a:ext cx="2133600" cy="1821857"/>
          </a:xfrm>
        </p:spPr>
        <p:txBody>
          <a:bodyPr/>
          <a:lstStyle/>
          <a:p>
            <a:pPr marL="0" indent="0" algn="ctr">
              <a:buNone/>
            </a:pPr>
            <a:r>
              <a:rPr lang="en-CA" b="1" dirty="0">
                <a:latin typeface="Montserrat" panose="00000500000000000000" pitchFamily="2" charset="0"/>
              </a:rPr>
              <a:t>Place of Origin:                 </a:t>
            </a:r>
            <a:br>
              <a:rPr lang="en-CA" dirty="0">
                <a:latin typeface="Montserrat" panose="00000500000000000000" pitchFamily="2" charset="0"/>
              </a:rPr>
            </a:br>
            <a:r>
              <a:rPr lang="en-CA" dirty="0">
                <a:latin typeface="Montserrat" panose="00000500000000000000" pitchFamily="2" charset="0"/>
              </a:rPr>
              <a:t>                              Where are our tourists from?</a:t>
            </a:r>
          </a:p>
          <a:p>
            <a:pPr marL="0" indent="0" algn="ctr">
              <a:buNone/>
            </a:pP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08E37-2E73-087B-8E4A-DC653B89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Data (Human Movement data)</a:t>
            </a:r>
            <a:endParaRPr lang="en-CA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901506-5721-A00D-984C-36616F71EAA4}"/>
              </a:ext>
            </a:extLst>
          </p:cNvPr>
          <p:cNvSpPr txBox="1">
            <a:spLocks/>
          </p:cNvSpPr>
          <p:nvPr/>
        </p:nvSpPr>
        <p:spPr>
          <a:xfrm>
            <a:off x="2735889" y="3429000"/>
            <a:ext cx="2133600" cy="182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b="1" dirty="0">
                <a:latin typeface="Montserrat" panose="00000500000000000000" pitchFamily="2" charset="0"/>
              </a:rPr>
              <a:t>Length of Stay: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dirty="0">
                <a:latin typeface="Montserrat" panose="00000500000000000000" pitchFamily="2" charset="0"/>
              </a:rPr>
              <a:t>How long do our tourists stay?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ECF3C8A-4C15-BB68-162A-1531089A7153}"/>
              </a:ext>
            </a:extLst>
          </p:cNvPr>
          <p:cNvSpPr txBox="1">
            <a:spLocks/>
          </p:cNvSpPr>
          <p:nvPr/>
        </p:nvSpPr>
        <p:spPr>
          <a:xfrm>
            <a:off x="4978915" y="3429000"/>
            <a:ext cx="2133600" cy="182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b="1" dirty="0">
                <a:latin typeface="Montserrat" panose="00000500000000000000" pitchFamily="2" charset="0"/>
              </a:rPr>
              <a:t>Visitation Patterns: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dirty="0">
                <a:latin typeface="Montserrat" panose="00000500000000000000" pitchFamily="2" charset="0"/>
              </a:rPr>
              <a:t>What are the top points of interests tourists visit?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33EC30E-0560-E8D2-DEEE-5D3690EF6BF3}"/>
              </a:ext>
            </a:extLst>
          </p:cNvPr>
          <p:cNvSpPr txBox="1">
            <a:spLocks/>
          </p:cNvSpPr>
          <p:nvPr/>
        </p:nvSpPr>
        <p:spPr>
          <a:xfrm>
            <a:off x="7221941" y="3428999"/>
            <a:ext cx="2133600" cy="182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b="1" dirty="0">
                <a:latin typeface="Montserrat" panose="00000500000000000000" pitchFamily="2" charset="0"/>
              </a:rPr>
              <a:t>Event Analysis: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dirty="0">
                <a:latin typeface="Montserrat" panose="00000500000000000000" pitchFamily="2" charset="0"/>
              </a:rPr>
              <a:t>How do events impact visitation to the area?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0AC4AA1-4429-3F2D-7F83-9BCBBEC2F225}"/>
              </a:ext>
            </a:extLst>
          </p:cNvPr>
          <p:cNvSpPr txBox="1">
            <a:spLocks/>
          </p:cNvSpPr>
          <p:nvPr/>
        </p:nvSpPr>
        <p:spPr>
          <a:xfrm>
            <a:off x="9693567" y="3428998"/>
            <a:ext cx="2133600" cy="182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b="1" dirty="0">
                <a:latin typeface="Montserrat" panose="00000500000000000000" pitchFamily="2" charset="0"/>
              </a:rPr>
              <a:t>Demographics: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dirty="0">
                <a:latin typeface="Montserrat" panose="00000500000000000000" pitchFamily="2" charset="0"/>
              </a:rPr>
              <a:t>Postal Code/Census areas of our visitors.</a:t>
            </a:r>
          </a:p>
        </p:txBody>
      </p: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BAAE347C-08FC-3D1F-0CF0-982CE0C96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335476"/>
            <a:ext cx="914400" cy="914400"/>
          </a:xfrm>
          <a:prstGeom prst="rect">
            <a:avLst/>
          </a:prstGeom>
        </p:spPr>
      </p:pic>
      <p:pic>
        <p:nvPicPr>
          <p:cNvPr id="12" name="Graphic 11" descr="Hourglass 30% with solid fill">
            <a:extLst>
              <a:ext uri="{FF2B5EF4-FFF2-40B4-BE49-F238E27FC236}">
                <a16:creationId xmlns:a16="http://schemas.microsoft.com/office/drawing/2014/main" id="{EDEE1B0C-43C0-301D-A4D6-383F9A332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5489" y="2476496"/>
            <a:ext cx="914400" cy="914400"/>
          </a:xfrm>
          <a:prstGeom prst="rect">
            <a:avLst/>
          </a:prstGeom>
        </p:spPr>
      </p:pic>
      <p:pic>
        <p:nvPicPr>
          <p:cNvPr id="14" name="Graphic 13" descr="Route (Two Pins With A Path) with solid fill">
            <a:extLst>
              <a:ext uri="{FF2B5EF4-FFF2-40B4-BE49-F238E27FC236}">
                <a16:creationId xmlns:a16="http://schemas.microsoft.com/office/drawing/2014/main" id="{21DC16F7-06E0-13B6-0BAF-AF84EAC07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8515" y="2449772"/>
            <a:ext cx="914400" cy="914400"/>
          </a:xfrm>
          <a:prstGeom prst="rect">
            <a:avLst/>
          </a:prstGeom>
        </p:spPr>
      </p:pic>
      <p:pic>
        <p:nvPicPr>
          <p:cNvPr id="16" name="Graphic 15" descr="Circus Tent with solid fill">
            <a:extLst>
              <a:ext uri="{FF2B5EF4-FFF2-40B4-BE49-F238E27FC236}">
                <a16:creationId xmlns:a16="http://schemas.microsoft.com/office/drawing/2014/main" id="{82B19422-814F-96EF-1000-4BD3F6765D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1541" y="2514598"/>
            <a:ext cx="914400" cy="914400"/>
          </a:xfrm>
          <a:prstGeom prst="rect">
            <a:avLst/>
          </a:prstGeom>
        </p:spPr>
      </p:pic>
      <p:pic>
        <p:nvPicPr>
          <p:cNvPr id="18" name="Graphic 17" descr="Group of men with solid fill">
            <a:extLst>
              <a:ext uri="{FF2B5EF4-FFF2-40B4-BE49-F238E27FC236}">
                <a16:creationId xmlns:a16="http://schemas.microsoft.com/office/drawing/2014/main" id="{BA06E762-63E7-D0D6-C997-B9209A0DD9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38830" y="2514598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D7AD63-AD97-CA87-43B9-B42B1D4CB78A}"/>
              </a:ext>
            </a:extLst>
          </p:cNvPr>
          <p:cNvSpPr txBox="1"/>
          <p:nvPr/>
        </p:nvSpPr>
        <p:spPr>
          <a:xfrm>
            <a:off x="422636" y="1725724"/>
            <a:ext cx="11454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2060"/>
                </a:solidFill>
                <a:latin typeface="Montserrat" panose="00000500000000000000" pitchFamily="2" charset="0"/>
              </a:rPr>
              <a:t>Mobility data can be used to analyze the “Tourist Profile” of a destination, including: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B50871-5C3C-30A6-467B-A8D6FC164641}"/>
              </a:ext>
            </a:extLst>
          </p:cNvPr>
          <p:cNvSpPr txBox="1"/>
          <p:nvPr/>
        </p:nvSpPr>
        <p:spPr>
          <a:xfrm>
            <a:off x="101000" y="5248324"/>
            <a:ext cx="244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Montserrat" panose="00000500000000000000" pitchFamily="2" charset="0"/>
              </a:rPr>
              <a:t>Focus of presentation!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2E8B9556-C6CD-3AF2-20BA-33E2FD188C2A}"/>
              </a:ext>
            </a:extLst>
          </p:cNvPr>
          <p:cNvSpPr/>
          <p:nvPr/>
        </p:nvSpPr>
        <p:spPr>
          <a:xfrm>
            <a:off x="1073442" y="4604526"/>
            <a:ext cx="443916" cy="4858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230EBD55-D6B7-786D-788B-795D756A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0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D2A226-1503-0B66-B416-FDA4A8A5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454262"/>
            <a:ext cx="11944350" cy="2796595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This Data does not account for all visitors/population or provide an exact or precise count!  </a:t>
            </a:r>
          </a:p>
          <a:p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This Data only includes for mobile device users who recorded data by using one of the apps!</a:t>
            </a:r>
          </a:p>
          <a:p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This Data provides a </a:t>
            </a:r>
            <a:r>
              <a:rPr lang="en-US" b="1" i="1" u="sng" dirty="0">
                <a:latin typeface="Montserrat" panose="00000500000000000000" pitchFamily="2" charset="0"/>
              </a:rPr>
              <a:t>large representative sample </a:t>
            </a:r>
            <a:r>
              <a:rPr lang="en-US" b="1" dirty="0">
                <a:latin typeface="Montserrat" panose="00000500000000000000" pitchFamily="2" charset="0"/>
              </a:rPr>
              <a:t>that can be analyzed with great confidence!</a:t>
            </a:r>
          </a:p>
          <a:p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The Data analysis allows us to analyze and report using “proportions/trends” that we can assume are reflective of real conditions!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08E37-2E73-087B-8E4A-DC653B89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Data (Human Movement data)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D0237-242E-A178-3AD8-A3FEB8820D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Data Use and Limitations</a:t>
            </a:r>
            <a:endParaRPr lang="en-CA" dirty="0"/>
          </a:p>
        </p:txBody>
      </p:sp>
      <p:pic>
        <p:nvPicPr>
          <p:cNvPr id="5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58CC7FE9-49B6-D575-E12F-FDABB62D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5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D2A226-1503-0B66-B416-FDA4A8A5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328809"/>
            <a:ext cx="11182350" cy="2796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Montserrat" panose="00000500000000000000" pitchFamily="2" charset="0"/>
              </a:rPr>
              <a:t>Common Evening Location (Home) – </a:t>
            </a:r>
            <a:r>
              <a:rPr lang="en-US" dirty="0">
                <a:latin typeface="Montserrat" panose="00000500000000000000" pitchFamily="2" charset="0"/>
              </a:rPr>
              <a:t>place where a smart phone/device resides for 8-hours each night over at least a 3-month period (home location of the device user)</a:t>
            </a:r>
            <a:endParaRPr lang="en-US" b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sz="400" b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Montserrat" panose="00000500000000000000" pitchFamily="2" charset="0"/>
              </a:rPr>
              <a:t>Visits / Visitors </a:t>
            </a:r>
            <a:r>
              <a:rPr lang="en-US" dirty="0">
                <a:latin typeface="Montserrat" panose="00000500000000000000" pitchFamily="2" charset="0"/>
              </a:rPr>
              <a:t>– a “visit” is a recording of a single instance of a unique device (an individual) appearing at a given location at a given time (</a:t>
            </a:r>
            <a:r>
              <a:rPr lang="en-US" sz="1600" i="1" dirty="0">
                <a:latin typeface="Montserrat" panose="00000500000000000000" pitchFamily="2" charset="0"/>
              </a:rPr>
              <a:t>A single device can may account for one or many visits)</a:t>
            </a:r>
            <a:endParaRPr lang="en-US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sz="700" b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Montserrat" panose="00000500000000000000" pitchFamily="2" charset="0"/>
              </a:rPr>
              <a:t>Pin Movements </a:t>
            </a:r>
            <a:r>
              <a:rPr lang="en-US" dirty="0">
                <a:latin typeface="Montserrat" panose="00000500000000000000" pitchFamily="2" charset="0"/>
              </a:rPr>
              <a:t>– data points that should specific movements in an area for a unique device (e.g. where do people move and cluster)</a:t>
            </a:r>
          </a:p>
          <a:p>
            <a:pPr marL="0" indent="0">
              <a:buNone/>
            </a:pPr>
            <a:endParaRPr lang="en-US" sz="900" b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Montserrat" panose="00000500000000000000" pitchFamily="2" charset="0"/>
              </a:rPr>
              <a:t>Residents and Non-Residents </a:t>
            </a:r>
            <a:r>
              <a:rPr lang="en-US" dirty="0">
                <a:latin typeface="Montserrat" panose="00000500000000000000" pitchFamily="2" charset="0"/>
              </a:rPr>
              <a:t>– resident refers to any data point whose “Evening Location” is within the Township municipal boundary vs. non-resident (visitor)</a:t>
            </a:r>
          </a:p>
          <a:p>
            <a:pPr marL="0" indent="0">
              <a:buNone/>
            </a:pP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08E37-2E73-087B-8E4A-DC653B89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Data (Human Movement data)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D0237-242E-A178-3AD8-A3FEB8820D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4276" y="1607143"/>
            <a:ext cx="7970174" cy="534354"/>
          </a:xfrm>
        </p:spPr>
        <p:txBody>
          <a:bodyPr/>
          <a:lstStyle/>
          <a:p>
            <a:r>
              <a:rPr lang="en-US" dirty="0"/>
              <a:t>Key Data Points Used for Township Analysis </a:t>
            </a:r>
            <a:endParaRPr lang="en-CA" dirty="0"/>
          </a:p>
        </p:txBody>
      </p:sp>
      <p:pic>
        <p:nvPicPr>
          <p:cNvPr id="5" name="Picture 2" descr="The Township of Sioux Narrows-Nestor Falls Community Profile">
            <a:extLst>
              <a:ext uri="{FF2B5EF4-FFF2-40B4-BE49-F238E27FC236}">
                <a16:creationId xmlns:a16="http://schemas.microsoft.com/office/drawing/2014/main" id="{5AD208AD-B85E-911A-1D90-B97829BF3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974053"/>
            <a:ext cx="1368425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6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81FA4D-EB99-1723-9EFC-163E7195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the Township Using this data?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209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ban New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10000"/>
      </a:accent1>
      <a:accent2>
        <a:srgbClr val="B2151B"/>
      </a:accent2>
      <a:accent3>
        <a:srgbClr val="C49A55"/>
      </a:accent3>
      <a:accent4>
        <a:srgbClr val="475E6C"/>
      </a:accent4>
      <a:accent5>
        <a:srgbClr val="45434D"/>
      </a:accent5>
      <a:accent6>
        <a:srgbClr val="2E2E37"/>
      </a:accent6>
      <a:hlink>
        <a:srgbClr val="C49A55"/>
      </a:hlink>
      <a:folHlink>
        <a:srgbClr val="997043"/>
      </a:folHlink>
    </a:clrScheme>
    <a:fontScheme name="Urban New Fonts">
      <a:majorFont>
        <a:latin typeface="DIN Condense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01 widescreen" id="{976E40CF-ADDD-471D-A358-9017653ABF72}" vid="{DC189A0B-1000-480D-BE05-AC27832F9C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F6F2C80095664AB65444FDDD832F8C" ma:contentTypeVersion="6" ma:contentTypeDescription="Create a new document." ma:contentTypeScope="" ma:versionID="fa855ec7db8fb56d3aa18e3e6a91d017">
  <xsd:schema xmlns:xsd="http://www.w3.org/2001/XMLSchema" xmlns:xs="http://www.w3.org/2001/XMLSchema" xmlns:p="http://schemas.microsoft.com/office/2006/metadata/properties" xmlns:ns2="9c0d09c7-76bd-4c90-814d-48fb56eb86dc" xmlns:ns3="0544e534-e402-4272-a886-1338a24eecec" targetNamespace="http://schemas.microsoft.com/office/2006/metadata/properties" ma:root="true" ma:fieldsID="ce0e8feb1f35f4d01b34efc4964b1de3" ns2:_="" ns3:_="">
    <xsd:import namespace="9c0d09c7-76bd-4c90-814d-48fb56eb86dc"/>
    <xsd:import namespace="0544e534-e402-4272-a886-1338a24eec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d09c7-76bd-4c90-814d-48fb56eb8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4e534-e402-4272-a886-1338a24eec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2D789-63E8-4B3B-9BAD-4B5B8D398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d09c7-76bd-4c90-814d-48fb56eb86dc"/>
    <ds:schemaRef ds:uri="0544e534-e402-4272-a886-1338a24eec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09932C-5CCB-4751-B7B8-265511C2CE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651C4-82E9-4B98-830D-FC639F4FA762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0544e534-e402-4272-a886-1338a24eecec"/>
    <ds:schemaRef ds:uri="9c0d09c7-76bd-4c90-814d-48fb56eb86dc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01 widescreen</Template>
  <TotalTime>6024</TotalTime>
  <Words>1537</Words>
  <Application>Microsoft Office PowerPoint</Application>
  <PresentationFormat>Widescreen</PresentationFormat>
  <Paragraphs>284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Montserrat</vt:lpstr>
      <vt:lpstr>Montserrat Light</vt:lpstr>
      <vt:lpstr>Calibri</vt:lpstr>
      <vt:lpstr>Arial</vt:lpstr>
      <vt:lpstr>DIN Condensed</vt:lpstr>
      <vt:lpstr>Office Theme</vt:lpstr>
      <vt:lpstr>Township of Sioux Narrows-Nestor Falls</vt:lpstr>
      <vt:lpstr>Presentation Purpose  to provide you with an overview of initial tourism data analysis completed by the Township on visitor trends from 2019-2023.  </vt:lpstr>
      <vt:lpstr>Mobility Data Overview </vt:lpstr>
      <vt:lpstr>Human movement data (mobility data) is powerful data on people and places to understand visitation patterns, visitor origin, consumer profiles and more. </vt:lpstr>
      <vt:lpstr>Mobility Data (Human Movement data)</vt:lpstr>
      <vt:lpstr>Mobility Data (Human Movement data)</vt:lpstr>
      <vt:lpstr>Mobility Data (Human Movement data)</vt:lpstr>
      <vt:lpstr>Mobility Data (Human Movement data)</vt:lpstr>
      <vt:lpstr>How is the Township Using this data?</vt:lpstr>
      <vt:lpstr>How is the Township using this Data?</vt:lpstr>
      <vt:lpstr>Visitor Analysis Overview</vt:lpstr>
      <vt:lpstr>PowerPoint Presentation</vt:lpstr>
      <vt:lpstr>2019-2023 Analysis  Home locations of our Visitors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 (Trends)</vt:lpstr>
      <vt:lpstr>Thank You!  Questions and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Algonquins of Pikwakanagan Land Use Plan</dc:title>
  <dc:creator>Dan Penner</dc:creator>
  <cp:lastModifiedBy>Dan Penner</cp:lastModifiedBy>
  <cp:revision>87</cp:revision>
  <cp:lastPrinted>2020-02-10T18:36:22Z</cp:lastPrinted>
  <dcterms:created xsi:type="dcterms:W3CDTF">2020-09-16T16:44:41Z</dcterms:created>
  <dcterms:modified xsi:type="dcterms:W3CDTF">2023-11-30T19:52:00Z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0x0101009FF6F2C80095664AB65444FDDD832F8C</vt:lpwstr>
  </property>
</Properties>
</file>